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2" r:id="rId2"/>
    <p:sldId id="268" r:id="rId3"/>
    <p:sldId id="273" r:id="rId4"/>
    <p:sldId id="275" r:id="rId5"/>
    <p:sldId id="258" r:id="rId6"/>
    <p:sldId id="259" r:id="rId7"/>
    <p:sldId id="261" r:id="rId8"/>
    <p:sldId id="285" r:id="rId9"/>
    <p:sldId id="269" r:id="rId10"/>
    <p:sldId id="270" r:id="rId11"/>
    <p:sldId id="276" r:id="rId12"/>
    <p:sldId id="271" r:id="rId13"/>
    <p:sldId id="286" r:id="rId14"/>
    <p:sldId id="274" r:id="rId15"/>
    <p:sldId id="278" r:id="rId16"/>
    <p:sldId id="279" r:id="rId17"/>
    <p:sldId id="282" r:id="rId18"/>
    <p:sldId id="281" r:id="rId19"/>
    <p:sldId id="288" r:id="rId20"/>
    <p:sldId id="283" r:id="rId21"/>
    <p:sldId id="284" r:id="rId22"/>
    <p:sldId id="287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3E4"/>
    <a:srgbClr val="078EE9"/>
    <a:srgbClr val="039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CB096-06AF-49CC-B4D9-7E28055F44DA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63E7C-4703-480A-8A6C-8CF3231BE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06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63E7C-4703-480A-8A6C-8CF3231BE7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69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63E7C-4703-480A-8A6C-8CF3231BE7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28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63E7C-4703-480A-8A6C-8CF3231BE7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55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63E7C-4703-480A-8A6C-8CF3231BE7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63E7C-4703-480A-8A6C-8CF3231BE7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43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63E7C-4703-480A-8A6C-8CF3231BE7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77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63E7C-4703-480A-8A6C-8CF3231BE7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08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63E7C-4703-480A-8A6C-8CF3231BE7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78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63E7C-4703-480A-8A6C-8CF3231BE7D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87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63E7C-4703-480A-8A6C-8CF3231BE7D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64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63E7C-4703-480A-8A6C-8CF3231BE7D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81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63E7C-4703-480A-8A6C-8CF3231BE7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39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63E7C-4703-480A-8A6C-8CF3231BE7D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251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63E7C-4703-480A-8A6C-8CF3231BE7D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397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63E7C-4703-480A-8A6C-8CF3231BE7D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38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63E7C-4703-480A-8A6C-8CF3231BE7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98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63E7C-4703-480A-8A6C-8CF3231BE7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81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63E7C-4703-480A-8A6C-8CF3231BE7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81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63E7C-4703-480A-8A6C-8CF3231BE7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59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63E7C-4703-480A-8A6C-8CF3231BE7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12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63E7C-4703-480A-8A6C-8CF3231BE7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13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63E7C-4703-480A-8A6C-8CF3231BE7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64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3E73-9903-440B-87C4-18090F4C44B4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B56F-C42F-4000-BA4E-CA8523C8C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2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3E73-9903-440B-87C4-18090F4C44B4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B56F-C42F-4000-BA4E-CA8523C8C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3E73-9903-440B-87C4-18090F4C44B4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B56F-C42F-4000-BA4E-CA8523C8C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94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3E73-9903-440B-87C4-18090F4C44B4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B56F-C42F-4000-BA4E-CA8523C8C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6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3E73-9903-440B-87C4-18090F4C44B4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B56F-C42F-4000-BA4E-CA8523C8C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5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3E73-9903-440B-87C4-18090F4C44B4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B56F-C42F-4000-BA4E-CA8523C8C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7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3E73-9903-440B-87C4-18090F4C44B4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B56F-C42F-4000-BA4E-CA8523C8C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1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3E73-9903-440B-87C4-18090F4C44B4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B56F-C42F-4000-BA4E-CA8523C8C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1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3E73-9903-440B-87C4-18090F4C44B4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B56F-C42F-4000-BA4E-CA8523C8C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74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3E73-9903-440B-87C4-18090F4C44B4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B56F-C42F-4000-BA4E-CA8523C8C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39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3E73-9903-440B-87C4-18090F4C44B4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B56F-C42F-4000-BA4E-CA8523C8C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4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03E73-9903-440B-87C4-18090F4C44B4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DB56F-C42F-4000-BA4E-CA8523C8C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69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9.jpeg"/><Relationship Id="rId5" Type="http://schemas.openxmlformats.org/officeDocument/2006/relationships/hyperlink" Target="https://www.youtube.com/watch?v=gu4FYSFeWqg" TargetMode="Externa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fclearnfree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tjLB5QCXeTQ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136" cy="686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970" y="1524000"/>
            <a:ext cx="4800600" cy="266700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 smtClean="0"/>
              <a:t>Part </a:t>
            </a:r>
            <a:r>
              <a:rPr lang="en-US" sz="2700" dirty="0" smtClean="0"/>
              <a:t>C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dirty="0" smtClean="0"/>
              <a:t>Computer Storage</a:t>
            </a:r>
          </a:p>
          <a:p>
            <a:endParaRPr lang="en-US" dirty="0"/>
          </a:p>
          <a:p>
            <a:r>
              <a:rPr lang="en-US" sz="2000" dirty="0" smtClean="0">
                <a:latin typeface="Lucida Calligraphy" pitchFamily="66" charset="0"/>
              </a:rPr>
              <a:t>Computer </a:t>
            </a:r>
            <a:r>
              <a:rPr lang="en-US" sz="2000" dirty="0" smtClean="0">
                <a:latin typeface="Lucida Calligraphy" pitchFamily="66" charset="0"/>
              </a:rPr>
              <a:t>Applications </a:t>
            </a:r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5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Optical Storage Devices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598249"/>
              </p:ext>
            </p:extLst>
          </p:nvPr>
        </p:nvGraphicFramePr>
        <p:xfrm>
          <a:off x="457200" y="1351280"/>
          <a:ext cx="8229600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Storage Device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Storage Capacity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Used</a:t>
                      </a:r>
                      <a:r>
                        <a:rPr lang="en-US" baseline="0" dirty="0" smtClean="0"/>
                        <a:t> to store music, software, and documents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650 Megabytes  up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to </a:t>
                      </a:r>
                    </a:p>
                    <a:p>
                      <a:r>
                        <a:rPr lang="en-US" dirty="0" smtClean="0"/>
                        <a:t>1 Gigabyte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DVD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Used to store videos and photos; allows for better graphics and greater resolution photos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</a:t>
                      </a:r>
                      <a:r>
                        <a:rPr lang="en-US" baseline="0" dirty="0" smtClean="0"/>
                        <a:t>  Sided:</a:t>
                      </a:r>
                    </a:p>
                    <a:p>
                      <a:r>
                        <a:rPr lang="en-US" dirty="0" smtClean="0"/>
                        <a:t>4.7 Gigabytes</a:t>
                      </a:r>
                    </a:p>
                    <a:p>
                      <a:r>
                        <a:rPr lang="en-US" dirty="0" smtClean="0"/>
                        <a:t>Multi-layer DVDs like Blue-ray:</a:t>
                      </a:r>
                    </a:p>
                    <a:p>
                      <a:r>
                        <a:rPr lang="en-US" dirty="0" smtClean="0"/>
                        <a:t>Up to 500 Gigabytes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CD-ROM, DVD-ROM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Read</a:t>
                      </a:r>
                      <a:r>
                        <a:rPr lang="en-US" b="1" baseline="0" dirty="0" smtClean="0"/>
                        <a:t> Only</a:t>
                      </a:r>
                      <a:r>
                        <a:rPr lang="en-US" baseline="0" dirty="0" smtClean="0"/>
                        <a:t>; can never save to this CD or DVD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CD-R, DVD-R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Burn</a:t>
                      </a:r>
                      <a:r>
                        <a:rPr lang="en-US" b="1" baseline="0" dirty="0" smtClean="0"/>
                        <a:t> to once</a:t>
                      </a:r>
                      <a:r>
                        <a:rPr lang="en-US" baseline="0" dirty="0" smtClean="0"/>
                        <a:t>; thereafter read-only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CD-RW, DVD-RW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Burn to many times until the CD is full</a:t>
                      </a:r>
                      <a:r>
                        <a:rPr lang="en-US" dirty="0" smtClean="0"/>
                        <a:t>; you can reformat,  erase and</a:t>
                      </a:r>
                      <a:r>
                        <a:rPr lang="en-US" baseline="0" dirty="0" smtClean="0"/>
                        <a:t> rewrite to them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38600"/>
            <a:ext cx="2590800" cy="206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1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Electronic Storage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Electronic storage is the use of </a:t>
            </a:r>
            <a:r>
              <a:rPr lang="en-US" dirty="0">
                <a:solidFill>
                  <a:prstClr val="white"/>
                </a:solidFill>
              </a:rPr>
              <a:t>a chip </a:t>
            </a:r>
            <a:r>
              <a:rPr lang="en-US" dirty="0" smtClean="0">
                <a:solidFill>
                  <a:prstClr val="white"/>
                </a:solidFill>
              </a:rPr>
              <a:t>to electronically save, erase </a:t>
            </a:r>
            <a:r>
              <a:rPr lang="en-US" dirty="0">
                <a:solidFill>
                  <a:prstClr val="white"/>
                </a:solidFill>
              </a:rPr>
              <a:t>or </a:t>
            </a:r>
            <a:r>
              <a:rPr lang="en-US" dirty="0" smtClean="0">
                <a:solidFill>
                  <a:prstClr val="white"/>
                </a:solidFill>
              </a:rPr>
              <a:t>reprogram data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Examples of devices that use Electronic Storage:</a:t>
            </a:r>
            <a:endParaRPr lang="en-US" dirty="0">
              <a:solidFill>
                <a:prstClr val="white"/>
              </a:solidFill>
            </a:endParaRPr>
          </a:p>
          <a:p>
            <a:pPr lvl="1"/>
            <a:r>
              <a:rPr lang="en-US" dirty="0" smtClean="0">
                <a:solidFill>
                  <a:prstClr val="white"/>
                </a:solidFill>
              </a:rPr>
              <a:t>SD </a:t>
            </a:r>
            <a:r>
              <a:rPr lang="en-US" smtClean="0">
                <a:solidFill>
                  <a:prstClr val="white"/>
                </a:solidFill>
              </a:rPr>
              <a:t>(secured digital) </a:t>
            </a:r>
            <a:r>
              <a:rPr lang="en-US" dirty="0">
                <a:solidFill>
                  <a:prstClr val="white"/>
                </a:solidFill>
              </a:rPr>
              <a:t>Cards, </a:t>
            </a:r>
            <a:r>
              <a:rPr lang="en-US" dirty="0" smtClean="0">
                <a:solidFill>
                  <a:prstClr val="white"/>
                </a:solidFill>
              </a:rPr>
              <a:t>Flash </a:t>
            </a:r>
            <a:r>
              <a:rPr lang="en-US" dirty="0">
                <a:solidFill>
                  <a:prstClr val="white"/>
                </a:solidFill>
              </a:rPr>
              <a:t>Drives, Solid State </a:t>
            </a:r>
            <a:r>
              <a:rPr lang="en-US" dirty="0" smtClean="0">
                <a:solidFill>
                  <a:prstClr val="white"/>
                </a:solidFill>
              </a:rPr>
              <a:t>Drives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Faster </a:t>
            </a:r>
            <a:r>
              <a:rPr lang="en-US" dirty="0">
                <a:solidFill>
                  <a:prstClr val="white"/>
                </a:solidFill>
              </a:rPr>
              <a:t>because it does not contain movable parts</a:t>
            </a:r>
          </a:p>
          <a:p>
            <a:pPr lvl="1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80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Flash Drive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43050"/>
            <a:ext cx="6553200" cy="480059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 portable storage </a:t>
            </a:r>
            <a:r>
              <a:rPr lang="en-US" b="1" dirty="0">
                <a:solidFill>
                  <a:schemeClr val="bg1"/>
                </a:solidFill>
              </a:rPr>
              <a:t>device that </a:t>
            </a:r>
            <a:r>
              <a:rPr lang="en-US" b="1" dirty="0" smtClean="0">
                <a:solidFill>
                  <a:schemeClr val="bg1"/>
                </a:solidFill>
              </a:rPr>
              <a:t>uses  </a:t>
            </a:r>
            <a:r>
              <a:rPr lang="en-US" b="1" dirty="0">
                <a:solidFill>
                  <a:schemeClr val="bg1"/>
                </a:solidFill>
              </a:rPr>
              <a:t>e</a:t>
            </a:r>
            <a:r>
              <a:rPr lang="en-US" b="1" dirty="0" smtClean="0">
                <a:solidFill>
                  <a:schemeClr val="bg1"/>
                </a:solidFill>
              </a:rPr>
              <a:t>lectronic storage and has an </a:t>
            </a:r>
            <a:r>
              <a:rPr lang="en-US" b="1" dirty="0">
                <a:solidFill>
                  <a:schemeClr val="bg1"/>
                </a:solidFill>
              </a:rPr>
              <a:t>integrated </a:t>
            </a:r>
            <a:r>
              <a:rPr lang="en-US" b="1" dirty="0" smtClean="0">
                <a:solidFill>
                  <a:schemeClr val="bg1"/>
                </a:solidFill>
              </a:rPr>
              <a:t>USB port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Flash drives have many names including: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	USB Drive, thumb drive, jump drive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Simple form of transporting data to and from school or work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Storage capacity: anywhere from a few hundred </a:t>
            </a:r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egabytes up to 1 TB</a:t>
            </a:r>
          </a:p>
          <a:p>
            <a:endParaRPr lang="en-US" dirty="0"/>
          </a:p>
        </p:txBody>
      </p:sp>
      <p:pic>
        <p:nvPicPr>
          <p:cNvPr id="16386" name="Picture 2" descr="http://www.xyzblogger.com/wp-content/uploads/2012/05/twinmos-mirror-finished-usb-flash-dr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2209800"/>
            <a:ext cx="2086031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87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Memory Card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 memory card </a:t>
            </a:r>
            <a:r>
              <a:rPr lang="en-US" sz="2800" dirty="0" smtClean="0">
                <a:solidFill>
                  <a:schemeClr val="bg1"/>
                </a:solidFill>
              </a:rPr>
              <a:t>is also known as a flash card, SD Card or memory stick</a:t>
            </a:r>
          </a:p>
          <a:p>
            <a:r>
              <a:rPr lang="en-US" sz="2800" dirty="0">
                <a:solidFill>
                  <a:schemeClr val="bg1"/>
                </a:solidFill>
              </a:rPr>
              <a:t>U</a:t>
            </a:r>
            <a:r>
              <a:rPr lang="en-US" sz="2800" dirty="0" smtClean="0">
                <a:solidFill>
                  <a:schemeClr val="bg1"/>
                </a:solidFill>
              </a:rPr>
              <a:t>sed </a:t>
            </a:r>
            <a:r>
              <a:rPr lang="en-US" sz="2800" dirty="0">
                <a:solidFill>
                  <a:schemeClr val="bg1"/>
                </a:solidFill>
              </a:rPr>
              <a:t>for storing </a:t>
            </a:r>
            <a:r>
              <a:rPr lang="en-US" sz="2800" dirty="0" smtClean="0">
                <a:solidFill>
                  <a:schemeClr val="bg1"/>
                </a:solidFill>
              </a:rPr>
              <a:t>data in digital cameras, </a:t>
            </a:r>
            <a:r>
              <a:rPr lang="en-US" sz="2800" dirty="0">
                <a:solidFill>
                  <a:schemeClr val="bg1"/>
                </a:solidFill>
              </a:rPr>
              <a:t>mobile phones, as </a:t>
            </a:r>
            <a:r>
              <a:rPr lang="en-US" sz="2800" dirty="0" smtClean="0">
                <a:solidFill>
                  <a:schemeClr val="bg1"/>
                </a:solidFill>
              </a:rPr>
              <a:t>well as some  MP3 </a:t>
            </a:r>
            <a:r>
              <a:rPr lang="en-US" sz="2800" dirty="0">
                <a:solidFill>
                  <a:schemeClr val="bg1"/>
                </a:solidFill>
              </a:rPr>
              <a:t>players, and video game consoles.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Storage capacity: Anywhere from 64 Megabytes up to 2 Terabytes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388" y="2286000"/>
            <a:ext cx="3433331" cy="35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60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Solid State Drive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SSD stands for Solid State Drive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Uses flash memory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It means that data is stored to devices via electronic semiconductors that are built from solid materials  that have no moving parts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19600"/>
            <a:ext cx="3211286" cy="2247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60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69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Solid State Drives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Solid State Drives reside inside the computer in place of the local hard drive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Faster than a hard drive because it has no moving parts</a:t>
            </a:r>
          </a:p>
          <a:p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torage is handled by a flash memory chip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Use less power, and are much more reliable than hard drives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 descr="http://turbo.paulstamatiou.com/uploads/2007/11/samsung_ssd_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24400"/>
            <a:ext cx="3314700" cy="196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72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SSDs continued…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So… Why aren’t SSDs used for all PCs today?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Cost!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They 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ost 10 to 17 times more than a similar hard drive.</a:t>
            </a:r>
          </a:p>
          <a:p>
            <a:r>
              <a:rPr lang="en-US" dirty="0">
                <a:solidFill>
                  <a:schemeClr val="bg1"/>
                </a:solidFill>
              </a:rPr>
              <a:t>The 800GB SSD is priced at </a:t>
            </a:r>
            <a:r>
              <a:rPr lang="en-US" dirty="0" smtClean="0">
                <a:solidFill>
                  <a:schemeClr val="bg1"/>
                </a:solidFill>
              </a:rPr>
              <a:t>$3,859</a:t>
            </a:r>
            <a:r>
              <a:rPr lang="en-US" dirty="0">
                <a:solidFill>
                  <a:schemeClr val="bg1"/>
                </a:solidFill>
              </a:rPr>
              <a:t>, while the 400GB SSD is priced at $</a:t>
            </a:r>
            <a:r>
              <a:rPr lang="en-US" dirty="0" smtClean="0">
                <a:solidFill>
                  <a:schemeClr val="bg1"/>
                </a:solidFill>
              </a:rPr>
              <a:t>1,929 </a:t>
            </a:r>
            <a:r>
              <a:rPr lang="en-US" sz="1600" dirty="0" smtClean="0">
                <a:solidFill>
                  <a:schemeClr val="bg1"/>
                </a:solidFill>
              </a:rPr>
              <a:t>(PC World, July 2012)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Storage Capacity!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average SSD stores 128 to 256 Gigabytes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Hybrid: Combination of SSD and hard drive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Some corporations use hybrid technology to speed up servers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6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is the Cloud?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4" name="Picture 4" descr="http://www.contrib.andrew.cmu.edu/~aishah/ccc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2" y="1165046"/>
            <a:ext cx="2950088" cy="196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Unit_3B_Slide_18_Video_What_is_the_Cloud_converted 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05200" y="1600200"/>
            <a:ext cx="503184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455"/>
            <a:ext cx="9144000" cy="703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96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Software as a Service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334000" cy="5029200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AKA--</a:t>
            </a:r>
            <a:r>
              <a:rPr lang="en-US" sz="2600" dirty="0" err="1" smtClean="0">
                <a:solidFill>
                  <a:schemeClr val="bg1"/>
                </a:solidFill>
              </a:rPr>
              <a:t>SaaS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No need to buy software and install it on your computer</a:t>
            </a:r>
          </a:p>
          <a:p>
            <a:r>
              <a:rPr lang="en-US" sz="2600" dirty="0" err="1" smtClean="0">
                <a:solidFill>
                  <a:schemeClr val="bg1"/>
                </a:solidFill>
              </a:rPr>
              <a:t>SaaS</a:t>
            </a:r>
            <a:r>
              <a:rPr lang="en-US" sz="2600" dirty="0" smtClean="0">
                <a:solidFill>
                  <a:schemeClr val="bg1"/>
                </a:solidFill>
              </a:rPr>
              <a:t> allows you to rent access to software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Software is not installed on your PC—instead it is installed and run on computers operated by a software supplier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You pay to access to the software via the Internet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Example: Office 365</a:t>
            </a:r>
          </a:p>
          <a:p>
            <a:pPr marL="0" indent="0">
              <a:buNone/>
            </a:pPr>
            <a:endParaRPr lang="en-US" sz="2600" dirty="0" smtClean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2303834"/>
            <a:ext cx="285172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38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71" y="228600"/>
            <a:ext cx="5715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Storage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38691"/>
            <a:ext cx="8229600" cy="432087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</a:t>
            </a:r>
            <a:r>
              <a:rPr lang="en-US" b="1" dirty="0" smtClean="0">
                <a:solidFill>
                  <a:schemeClr val="bg1"/>
                </a:solidFill>
              </a:rPr>
              <a:t>he place in the computer where data is held while it is not needed for processing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b="1" u="sng" dirty="0" smtClean="0">
                <a:solidFill>
                  <a:schemeClr val="bg1"/>
                </a:solidFill>
              </a:rPr>
              <a:t>storage device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is device used to record (store) data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The most popular storage devices today are USB drives, internal and external hard disks, CDs and DVDs, and cloud storage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2115"/>
            <a:ext cx="3333750" cy="220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96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59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Why Use the Cloud?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3352800"/>
          </a:xfrm>
          <a:ln>
            <a:noFill/>
          </a:ln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Cost</a:t>
            </a:r>
            <a:r>
              <a:rPr lang="en-US" dirty="0" smtClean="0">
                <a:solidFill>
                  <a:schemeClr val="bg1"/>
                </a:solidFill>
              </a:rPr>
              <a:t>—Allows </a:t>
            </a:r>
            <a:r>
              <a:rPr lang="en-US" dirty="0">
                <a:solidFill>
                  <a:schemeClr val="bg1"/>
                </a:solidFill>
              </a:rPr>
              <a:t>companies to pay for storage space rather than servers and the personnel to service </a:t>
            </a:r>
            <a:r>
              <a:rPr lang="en-US" dirty="0" smtClean="0">
                <a:solidFill>
                  <a:schemeClr val="bg1"/>
                </a:solidFill>
              </a:rPr>
              <a:t>them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Convenience</a:t>
            </a:r>
            <a:r>
              <a:rPr lang="en-US" dirty="0" smtClean="0">
                <a:solidFill>
                  <a:schemeClr val="bg1"/>
                </a:solidFill>
              </a:rPr>
              <a:t> –You can access your data from any device that has an Internet connection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Safety</a:t>
            </a:r>
            <a:r>
              <a:rPr lang="en-US" dirty="0" smtClean="0">
                <a:solidFill>
                  <a:schemeClr val="bg1"/>
                </a:solidFill>
              </a:rPr>
              <a:t>—Hard Drive crashes? No problem! You can access the data from a different computer or device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Collaboration</a:t>
            </a:r>
            <a:r>
              <a:rPr lang="en-US" dirty="0" smtClean="0">
                <a:solidFill>
                  <a:schemeClr val="bg1"/>
                </a:solidFill>
              </a:rPr>
              <a:t>—The </a:t>
            </a:r>
            <a:r>
              <a:rPr lang="en-US" dirty="0">
                <a:solidFill>
                  <a:schemeClr val="bg1"/>
                </a:solidFill>
              </a:rPr>
              <a:t>cloud </a:t>
            </a:r>
            <a:r>
              <a:rPr lang="en-US" dirty="0" smtClean="0">
                <a:solidFill>
                  <a:schemeClr val="bg1"/>
                </a:solidFill>
              </a:rPr>
              <a:t>makes </a:t>
            </a:r>
            <a:r>
              <a:rPr lang="en-US" dirty="0">
                <a:solidFill>
                  <a:schemeClr val="bg1"/>
                </a:solidFill>
              </a:rPr>
              <a:t>it much easier to share a file with coworkers </a:t>
            </a:r>
            <a:r>
              <a:rPr lang="en-US" dirty="0" smtClean="0">
                <a:solidFill>
                  <a:schemeClr val="bg1"/>
                </a:solidFill>
              </a:rPr>
              <a:t>family or friends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43400"/>
            <a:ext cx="2971800" cy="240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93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Cloud Computing and Security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Is the cloud secure?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Proceed, but with caution…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You are less </a:t>
            </a:r>
            <a:r>
              <a:rPr lang="en-US" dirty="0">
                <a:solidFill>
                  <a:schemeClr val="bg1"/>
                </a:solidFill>
              </a:rPr>
              <a:t>likely to lose your </a:t>
            </a:r>
            <a:r>
              <a:rPr lang="en-US" dirty="0" smtClean="0">
                <a:solidFill>
                  <a:schemeClr val="bg1"/>
                </a:solidFill>
              </a:rPr>
              <a:t>data due to equipment failure, fire, etc.</a:t>
            </a:r>
          </a:p>
          <a:p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here </a:t>
            </a:r>
            <a:r>
              <a:rPr lang="en-US" dirty="0">
                <a:solidFill>
                  <a:schemeClr val="bg1"/>
                </a:solidFill>
              </a:rPr>
              <a:t>is always a risk that someone may try to gain access to your personal </a:t>
            </a:r>
            <a:r>
              <a:rPr lang="en-US" dirty="0" smtClean="0">
                <a:solidFill>
                  <a:schemeClr val="bg1"/>
                </a:solidFill>
              </a:rPr>
              <a:t>data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It is </a:t>
            </a:r>
            <a:r>
              <a:rPr lang="en-US" dirty="0">
                <a:solidFill>
                  <a:schemeClr val="bg1"/>
                </a:solidFill>
              </a:rPr>
              <a:t>important to choose a strong password and pay attention to any privacy settings </a:t>
            </a:r>
            <a:r>
              <a:rPr lang="en-US" dirty="0" smtClean="0">
                <a:solidFill>
                  <a:schemeClr val="bg1"/>
                </a:solidFill>
              </a:rPr>
              <a:t>offered by the cloud service </a:t>
            </a:r>
            <a:r>
              <a:rPr lang="en-US" dirty="0">
                <a:solidFill>
                  <a:schemeClr val="bg1"/>
                </a:solidFill>
              </a:rPr>
              <a:t>you're </a:t>
            </a:r>
            <a:r>
              <a:rPr lang="en-US" dirty="0" smtClean="0">
                <a:solidFill>
                  <a:schemeClr val="bg1"/>
                </a:solidFill>
              </a:rPr>
              <a:t>using.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0"/>
            <a:ext cx="2097087" cy="2951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72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Works Cited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www.gfclearnfree.org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i="1" dirty="0" smtClean="0">
                <a:hlinkClick r:id="rId4"/>
              </a:rPr>
              <a:t>www.youtube.com/watch?v=tjLB5QCXeTQ</a:t>
            </a:r>
            <a:r>
              <a:rPr lang="en-US" i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60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Three Kinds of Storage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Magnetic Storage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Optical Storage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Electronic Storage (sometimes called Flash Storage)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8" y="3879761"/>
            <a:ext cx="2956347" cy="20000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3300190" cy="1917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http://t2.gstatic.com/images?q=tbn:ANd9GcRXrNduPjwWs8x5KpLaKWngsoReyOxnNHh8cH0i8Q28UwIyNl_Se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4" y="4496539"/>
            <a:ext cx="2162175" cy="2114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56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Magnetic Storage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71600"/>
            <a:ext cx="5029200" cy="5410200"/>
          </a:xfrm>
        </p:spPr>
        <p:txBody>
          <a:bodyPr>
            <a:normAutofit fontScale="92500"/>
          </a:bodyPr>
          <a:lstStyle/>
          <a:p>
            <a:pPr lvl="1"/>
            <a:r>
              <a:rPr lang="en-US" sz="3200" b="1" dirty="0" smtClean="0">
                <a:solidFill>
                  <a:schemeClr val="bg1"/>
                </a:solidFill>
              </a:rPr>
              <a:t>A means of recording or saving data onto disks or tape by magnetizing particles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Information is recorded and retrieved by  means of magnetic read/write heads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 Magnetic storage devices include: hard drive, floppy disk, digital tape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62200"/>
            <a:ext cx="2994025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65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Hard Drive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57918" cy="50292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 mass storage device located inside the computer’s system unit (tower)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Used to store application software and user data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Typical hard drive storage capacity can range from a few hundred Gigabytes up to a few Terabytes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14800"/>
            <a:ext cx="3032276" cy="2224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8" r="13162"/>
          <a:stretch/>
        </p:blipFill>
        <p:spPr bwMode="auto">
          <a:xfrm>
            <a:off x="6193971" y="1447800"/>
            <a:ext cx="1850572" cy="2419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80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External Hard Drives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hard drive that has its own separate case and sit outside of your computer’s system unit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Connects to your computer via USB cable</a:t>
            </a:r>
          </a:p>
          <a:p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ortable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86200"/>
            <a:ext cx="4038600" cy="2695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200"/>
            <a:ext cx="4038600" cy="2695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9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Floppy Disk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80" y="1371601"/>
            <a:ext cx="8229600" cy="3200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floppy disk, once an icon of the computer age, is becoming obsolete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Stores 1.4 MB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People used floppy disks to store data and transfer it from one location to another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There is not enough room on a floppy disk to store one song or one photo from a high-resolution camera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46330"/>
            <a:ext cx="4800600" cy="2334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93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Magnetic Tape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Used by some businesses to backup and archive large amounts of data.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As of 2011, tape cartridges could store up to   5 TB of data.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95700"/>
            <a:ext cx="33147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12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Optical Storage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Optical storage is the use of low powered lasers to save (burn) and read data from CDs and DVDs.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06302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38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99ada7689df272f6d558983dce90a7388d9be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 transporter design template</Template>
  <TotalTime>8561</TotalTime>
  <Words>904</Words>
  <Application>Microsoft Office PowerPoint</Application>
  <PresentationFormat>On-screen Show (4:3)</PresentationFormat>
  <Paragraphs>130</Paragraphs>
  <Slides>22</Slides>
  <Notes>22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Lucida Calligraphy</vt:lpstr>
      <vt:lpstr>Times New Roman</vt:lpstr>
      <vt:lpstr>Office Theme</vt:lpstr>
      <vt:lpstr>PowerPoint Presentation</vt:lpstr>
      <vt:lpstr>Storage</vt:lpstr>
      <vt:lpstr>Three Kinds of Storage</vt:lpstr>
      <vt:lpstr>Magnetic Storage</vt:lpstr>
      <vt:lpstr>Hard Drive</vt:lpstr>
      <vt:lpstr>External Hard Drives</vt:lpstr>
      <vt:lpstr>Floppy Disk</vt:lpstr>
      <vt:lpstr>Magnetic Tape</vt:lpstr>
      <vt:lpstr>Optical Storage</vt:lpstr>
      <vt:lpstr>Optical Storage Devices</vt:lpstr>
      <vt:lpstr>Electronic Storage</vt:lpstr>
      <vt:lpstr>Flash Drive</vt:lpstr>
      <vt:lpstr>Memory Card</vt:lpstr>
      <vt:lpstr>Solid State Drive</vt:lpstr>
      <vt:lpstr>Solid State Drives</vt:lpstr>
      <vt:lpstr>SSDs continued…</vt:lpstr>
      <vt:lpstr>What is the Cloud?</vt:lpstr>
      <vt:lpstr>PowerPoint Presentation</vt:lpstr>
      <vt:lpstr>Software as a Service</vt:lpstr>
      <vt:lpstr>Why Use the Cloud?</vt:lpstr>
      <vt:lpstr>Cloud Computing and Security</vt:lpstr>
      <vt:lpstr>Works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Storage &amp; Storage Devices for a Computer</dc:title>
  <dc:creator>Sherry Pate</dc:creator>
  <cp:lastModifiedBy>AMY AXTELL</cp:lastModifiedBy>
  <cp:revision>139</cp:revision>
  <dcterms:created xsi:type="dcterms:W3CDTF">2012-06-28T20:54:18Z</dcterms:created>
  <dcterms:modified xsi:type="dcterms:W3CDTF">2019-01-16T15:06:22Z</dcterms:modified>
</cp:coreProperties>
</file>