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5" r:id="rId1"/>
  </p:sldMasterIdLst>
  <p:notesMasterIdLst>
    <p:notesMasterId r:id="rId39"/>
  </p:notesMasterIdLst>
  <p:handoutMasterIdLst>
    <p:handoutMasterId r:id="rId40"/>
  </p:handoutMasterIdLst>
  <p:sldIdLst>
    <p:sldId id="325" r:id="rId2"/>
    <p:sldId id="329" r:id="rId3"/>
    <p:sldId id="335" r:id="rId4"/>
    <p:sldId id="336" r:id="rId5"/>
    <p:sldId id="337" r:id="rId6"/>
    <p:sldId id="334" r:id="rId7"/>
    <p:sldId id="367" r:id="rId8"/>
    <p:sldId id="368" r:id="rId9"/>
    <p:sldId id="338" r:id="rId10"/>
    <p:sldId id="339" r:id="rId11"/>
    <p:sldId id="340" r:id="rId12"/>
    <p:sldId id="341" r:id="rId13"/>
    <p:sldId id="342" r:id="rId14"/>
    <p:sldId id="343" r:id="rId15"/>
    <p:sldId id="344" r:id="rId16"/>
    <p:sldId id="345" r:id="rId17"/>
    <p:sldId id="346" r:id="rId18"/>
    <p:sldId id="347" r:id="rId19"/>
    <p:sldId id="348" r:id="rId20"/>
    <p:sldId id="349" r:id="rId21"/>
    <p:sldId id="350" r:id="rId22"/>
    <p:sldId id="351" r:id="rId23"/>
    <p:sldId id="352" r:id="rId24"/>
    <p:sldId id="353" r:id="rId25"/>
    <p:sldId id="354" r:id="rId26"/>
    <p:sldId id="355" r:id="rId27"/>
    <p:sldId id="356" r:id="rId28"/>
    <p:sldId id="357" r:id="rId29"/>
    <p:sldId id="358" r:id="rId30"/>
    <p:sldId id="359" r:id="rId31"/>
    <p:sldId id="360" r:id="rId32"/>
    <p:sldId id="361" r:id="rId33"/>
    <p:sldId id="362" r:id="rId34"/>
    <p:sldId id="363" r:id="rId35"/>
    <p:sldId id="364" r:id="rId36"/>
    <p:sldId id="365" r:id="rId37"/>
    <p:sldId id="366" r:id="rId3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32">
          <p15:clr>
            <a:srgbClr val="A4A3A4"/>
          </p15:clr>
        </p15:guide>
        <p15:guide id="2" pos="37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668" y="66"/>
      </p:cViewPr>
      <p:guideLst>
        <p:guide orient="horz" pos="2832"/>
        <p:guide pos="37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44802867383512"/>
          <c:y val="7.3593073593073599E-2"/>
          <c:w val="0.86379928315412191"/>
          <c:h val="0.79653679653679654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180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hlink"/>
              </a:solidFill>
              <a:ln w="12180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FF00FF"/>
              </a:solidFill>
              <a:ln w="12180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008080"/>
              </a:solidFill>
              <a:ln w="12180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2436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918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Sole Proprietorships</c:v>
                </c:pt>
                <c:pt idx="1">
                  <c:v>Corporations</c:v>
                </c:pt>
                <c:pt idx="2">
                  <c:v>Partnerships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18.899999999999999</c:v>
                </c:pt>
                <c:pt idx="1">
                  <c:v>5.3</c:v>
                </c:pt>
                <c:pt idx="2">
                  <c:v>2.2000000000000002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173397824"/>
        <c:axId val="173397432"/>
      </c:barChart>
      <c:catAx>
        <c:axId val="173397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04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34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733974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3397432"/>
        <c:scaling>
          <c:orientation val="minMax"/>
          <c:max val="20"/>
        </c:scaling>
        <c:delete val="0"/>
        <c:axPos val="l"/>
        <c:majorGridlines>
          <c:spPr>
            <a:ln w="304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534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Millions of Businesses</a:t>
                </a:r>
              </a:p>
            </c:rich>
          </c:tx>
          <c:layout>
            <c:manualLayout>
              <c:xMode val="edge"/>
              <c:yMode val="edge"/>
              <c:x val="1.3142174432497013E-2"/>
              <c:y val="0.23809523809523808"/>
            </c:manualLayout>
          </c:layout>
          <c:overlay val="0"/>
          <c:spPr>
            <a:noFill/>
            <a:ln w="24360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304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18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73397824"/>
        <c:crosses val="autoZero"/>
        <c:crossBetween val="between"/>
        <c:majorUnit val="5"/>
        <c:minorUnit val="1"/>
      </c:valAx>
      <c:spPr>
        <a:noFill/>
        <a:ln w="1218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1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 altLang="en-US"/>
              <a:t>Lesson 2.1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97AF2B1-9B99-4D0E-8739-C6F79C031D8C}" type="datetime1">
              <a:rPr lang="en-US" altLang="en-US"/>
              <a:pPr>
                <a:defRPr/>
              </a:pPr>
              <a:t>9/11/2017</a:t>
            </a:fld>
            <a:endParaRPr lang="en-US" altLang="en-US"/>
          </a:p>
        </p:txBody>
      </p:sp>
      <p:sp>
        <p:nvSpPr>
          <p:cNvPr id="390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 altLang="en-US"/>
              <a:t>INTRO TO BUSINESS</a:t>
            </a:r>
          </a:p>
        </p:txBody>
      </p:sp>
      <p:sp>
        <p:nvSpPr>
          <p:cNvPr id="390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F52E7A5-7095-4C43-9E25-557C42DAC6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93653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 altLang="en-US"/>
              <a:t>Lesson 2.1</a:t>
            </a:r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FB42E7-2C9D-4105-A6E1-3B2870F543E0}" type="datetime1">
              <a:rPr lang="en-US" altLang="en-US"/>
              <a:pPr>
                <a:defRPr/>
              </a:pPr>
              <a:t>9/11/2017</a:t>
            </a:fld>
            <a:endParaRPr lang="en-US" altLang="en-US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89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 altLang="en-US"/>
              <a:t>INTRO TO BUSINESS</a:t>
            </a:r>
          </a:p>
        </p:txBody>
      </p:sp>
      <p:sp>
        <p:nvSpPr>
          <p:cNvPr id="389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CCAADA4-EBDB-4AD0-99E4-5F5843D3EE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409746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latin typeface="Times New Roman" panose="02020603050405020304" pitchFamily="18" charset="0"/>
              </a:rPr>
              <a:t>Lesson 2.1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41F2F02-3476-438E-B1BB-A410D8AB8A26}" type="datetime1">
              <a:rPr lang="en-US" altLang="en-US" smtClean="0">
                <a:latin typeface="Times New Roman" panose="02020603050405020304" pitchFamily="18" charset="0"/>
              </a:rPr>
              <a:pPr/>
              <a:t>9/11/2017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latin typeface="Times New Roman" panose="02020603050405020304" pitchFamily="18" charset="0"/>
              </a:rPr>
              <a:t>INTRO TO BUSINESS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7D43BCB-5567-4BB8-80D9-A7EC87F57EE9}" type="slidenum">
              <a:rPr lang="en-US" altLang="en-US" smtClean="0">
                <a:latin typeface="Times New Roman" panose="02020603050405020304" pitchFamily="18" charset="0"/>
              </a:rPr>
              <a:pPr/>
              <a:t>1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71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65380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latin typeface="Times New Roman" panose="02020603050405020304" pitchFamily="18" charset="0"/>
              </a:rPr>
              <a:t>Lesson 2.2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6699E00-C8E6-478A-9B2D-5343DC7E44AA}" type="datetime1">
              <a:rPr lang="en-US" altLang="en-US" smtClean="0">
                <a:latin typeface="Times New Roman" panose="02020603050405020304" pitchFamily="18" charset="0"/>
              </a:rPr>
              <a:pPr/>
              <a:t>9/11/2017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latin typeface="Times New Roman" panose="02020603050405020304" pitchFamily="18" charset="0"/>
              </a:rPr>
              <a:t>INTRO TO BUSINESS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E3E642C-EB7B-479B-A4B5-724A93F64CFF}" type="slidenum">
              <a:rPr lang="en-US" altLang="en-US" smtClean="0">
                <a:latin typeface="Times New Roman" panose="02020603050405020304" pitchFamily="18" charset="0"/>
              </a:rPr>
              <a:pPr/>
              <a:t>9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99910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latin typeface="Times New Roman" panose="02020603050405020304" pitchFamily="18" charset="0"/>
              </a:rPr>
              <a:t>LESSON 2.3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8C2E1C4-D0C7-41A6-BBD8-D5C129EAB959}" type="datetime1">
              <a:rPr lang="en-US" altLang="en-US" smtClean="0">
                <a:latin typeface="Times New Roman" panose="02020603050405020304" pitchFamily="18" charset="0"/>
              </a:rPr>
              <a:pPr/>
              <a:t>9/11/2017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317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latin typeface="Times New Roman" panose="02020603050405020304" pitchFamily="18" charset="0"/>
              </a:rPr>
              <a:t>INTRO TO BUSINESS</a:t>
            </a:r>
          </a:p>
        </p:txBody>
      </p:sp>
      <p:sp>
        <p:nvSpPr>
          <p:cNvPr id="317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1427B3E-A542-4FBF-8CDD-B351B41432E9}" type="slidenum">
              <a:rPr lang="en-US" altLang="en-US" smtClean="0">
                <a:latin typeface="Times New Roman" panose="02020603050405020304" pitchFamily="18" charset="0"/>
              </a:rPr>
              <a:pPr/>
              <a:t>25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21612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2971800"/>
            <a:ext cx="9140825" cy="3656013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28600"/>
            <a:ext cx="914400" cy="547688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0" y="6537325"/>
            <a:ext cx="9144000" cy="320675"/>
            <a:chOff x="0" y="4118"/>
            <a:chExt cx="5760" cy="202"/>
          </a:xfrm>
        </p:grpSpPr>
        <p:sp>
          <p:nvSpPr>
            <p:cNvPr id="7" name="Rectangle 7"/>
            <p:cNvSpPr>
              <a:spLocks noChangeArrowheads="1"/>
            </p:cNvSpPr>
            <p:nvPr userDrawn="1"/>
          </p:nvSpPr>
          <p:spPr bwMode="auto">
            <a:xfrm>
              <a:off x="0" y="4118"/>
              <a:ext cx="5760" cy="20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" name="Text Box 8"/>
            <p:cNvSpPr txBox="1">
              <a:spLocks noChangeArrowheads="1"/>
            </p:cNvSpPr>
            <p:nvPr userDrawn="1"/>
          </p:nvSpPr>
          <p:spPr bwMode="auto">
            <a:xfrm>
              <a:off x="1902" y="4147"/>
              <a:ext cx="195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b" anchorCtr="1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200" smtClean="0">
                  <a:solidFill>
                    <a:schemeClr val="folHlink"/>
                  </a:solidFill>
                </a:rPr>
                <a:t>© 2011 South-Western | Cengage Learning</a:t>
              </a:r>
            </a:p>
          </p:txBody>
        </p:sp>
      </p:grp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2743200"/>
            <a:ext cx="9144000" cy="9144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4800" smtClean="0">
                <a:solidFill>
                  <a:schemeClr val="bg1"/>
                </a:solidFill>
              </a:rPr>
              <a:t>GOALS</a:t>
            </a: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2730500" y="3124200"/>
            <a:ext cx="3656013" cy="228600"/>
          </a:xfrm>
          <a:prstGeom prst="diamond">
            <a:avLst/>
          </a:prstGeom>
          <a:gradFill rotWithShape="1">
            <a:gsLst>
              <a:gs pos="0">
                <a:schemeClr val="folHlink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304800" y="228600"/>
            <a:ext cx="2286000" cy="547688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pic>
        <p:nvPicPr>
          <p:cNvPr id="12" name="Picture 13" descr="Ristau0538740663_amz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33400"/>
            <a:ext cx="2057400" cy="263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731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533400"/>
            <a:ext cx="6172200" cy="2209800"/>
          </a:xfrm>
          <a:extLs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685800" tIns="457200" anchor="t"/>
          <a:lstStyle>
            <a:lvl1pPr>
              <a:defRPr sz="4000">
                <a:solidFill>
                  <a:srgbClr val="336699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9731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733800"/>
            <a:ext cx="7772400" cy="2514600"/>
          </a:xfrm>
          <a:solidFill>
            <a:schemeClr val="hlink"/>
          </a:solidFill>
        </p:spPr>
        <p:txBody>
          <a:bodyPr lIns="365760" tIns="91440" bIns="91440"/>
          <a:lstStyle>
            <a:lvl1pPr>
              <a:buClr>
                <a:schemeClr val="accent2"/>
              </a:buClr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3" name="AutoShape 12"/>
          <p:cNvSpPr>
            <a:spLocks noGrp="1" noChangeArrowheads="1"/>
          </p:cNvSpPr>
          <p:nvPr>
            <p:ph type="ftr" sz="quarter" idx="10"/>
          </p:nvPr>
        </p:nvSpPr>
        <p:spPr>
          <a:xfrm>
            <a:off x="458788" y="228600"/>
            <a:ext cx="2741612" cy="547688"/>
          </a:xfrm>
          <a:prstGeom prst="roundRect">
            <a:avLst>
              <a:gd name="adj" fmla="val 16667"/>
            </a:avLst>
          </a:prstGeom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>
                <a:solidFill>
                  <a:srgbClr val="336699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LESSON 2.1</a:t>
            </a:r>
          </a:p>
        </p:txBody>
      </p:sp>
    </p:spTree>
    <p:extLst>
      <p:ext uri="{BB962C8B-B14F-4D97-AF65-F5344CB8AC3E}">
        <p14:creationId xmlns:p14="http://schemas.microsoft.com/office/powerpoint/2010/main" val="350363567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C1DA90BD-43F2-49A6-A164-3B22F08607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2.1</a:t>
            </a:r>
          </a:p>
        </p:txBody>
      </p:sp>
    </p:spTree>
    <p:extLst>
      <p:ext uri="{BB962C8B-B14F-4D97-AF65-F5344CB8AC3E}">
        <p14:creationId xmlns:p14="http://schemas.microsoft.com/office/powerpoint/2010/main" val="3616369448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5613"/>
            <a:ext cx="2057400" cy="59451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5613"/>
            <a:ext cx="6019800" cy="594518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F7D06B03-A9B3-42A7-B034-B8ACC43359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2.1</a:t>
            </a:r>
          </a:p>
        </p:txBody>
      </p:sp>
    </p:spTree>
    <p:extLst>
      <p:ext uri="{BB962C8B-B14F-4D97-AF65-F5344CB8AC3E}">
        <p14:creationId xmlns:p14="http://schemas.microsoft.com/office/powerpoint/2010/main" val="2421150434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5613"/>
            <a:ext cx="7542213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057400"/>
            <a:ext cx="8229600" cy="2095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305300"/>
            <a:ext cx="8229600" cy="2095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D24D0902-242D-420A-8E81-5814DF0119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2.1</a:t>
            </a:r>
          </a:p>
        </p:txBody>
      </p:sp>
    </p:spTree>
    <p:extLst>
      <p:ext uri="{BB962C8B-B14F-4D97-AF65-F5344CB8AC3E}">
        <p14:creationId xmlns:p14="http://schemas.microsoft.com/office/powerpoint/2010/main" val="679344444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5613"/>
            <a:ext cx="7542213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2057400"/>
            <a:ext cx="8229600" cy="43434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CF598E86-7E14-4387-99F5-4E5ACAA139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2.2</a:t>
            </a:r>
          </a:p>
        </p:txBody>
      </p:sp>
    </p:spTree>
    <p:extLst>
      <p:ext uri="{BB962C8B-B14F-4D97-AF65-F5344CB8AC3E}">
        <p14:creationId xmlns:p14="http://schemas.microsoft.com/office/powerpoint/2010/main" val="3611912632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AFC9B051-9C0B-4CC4-A2F1-F88FEF74FD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2.1</a:t>
            </a:r>
          </a:p>
        </p:txBody>
      </p:sp>
    </p:spTree>
    <p:extLst>
      <p:ext uri="{BB962C8B-B14F-4D97-AF65-F5344CB8AC3E}">
        <p14:creationId xmlns:p14="http://schemas.microsoft.com/office/powerpoint/2010/main" val="234682486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6E9E05E2-C40B-4E22-9499-075BEC077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2.1</a:t>
            </a:r>
          </a:p>
        </p:txBody>
      </p:sp>
    </p:spTree>
    <p:extLst>
      <p:ext uri="{BB962C8B-B14F-4D97-AF65-F5344CB8AC3E}">
        <p14:creationId xmlns:p14="http://schemas.microsoft.com/office/powerpoint/2010/main" val="102724134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343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343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5C600542-F35F-421F-9ED8-4B185FC396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2.1</a:t>
            </a:r>
          </a:p>
        </p:txBody>
      </p:sp>
    </p:spTree>
    <p:extLst>
      <p:ext uri="{BB962C8B-B14F-4D97-AF65-F5344CB8AC3E}">
        <p14:creationId xmlns:p14="http://schemas.microsoft.com/office/powerpoint/2010/main" val="2148563055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376FE627-67C3-4B58-ADD2-46EF8E84E3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2.1</a:t>
            </a:r>
          </a:p>
        </p:txBody>
      </p:sp>
    </p:spTree>
    <p:extLst>
      <p:ext uri="{BB962C8B-B14F-4D97-AF65-F5344CB8AC3E}">
        <p14:creationId xmlns:p14="http://schemas.microsoft.com/office/powerpoint/2010/main" val="2904130658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E16744F3-E800-4C22-8DE3-403778EAA5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2.1</a:t>
            </a:r>
          </a:p>
        </p:txBody>
      </p:sp>
    </p:spTree>
    <p:extLst>
      <p:ext uri="{BB962C8B-B14F-4D97-AF65-F5344CB8AC3E}">
        <p14:creationId xmlns:p14="http://schemas.microsoft.com/office/powerpoint/2010/main" val="469187808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E749741E-7E89-4139-A1AF-387859A5BD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2.1</a:t>
            </a:r>
          </a:p>
        </p:txBody>
      </p:sp>
    </p:spTree>
    <p:extLst>
      <p:ext uri="{BB962C8B-B14F-4D97-AF65-F5344CB8AC3E}">
        <p14:creationId xmlns:p14="http://schemas.microsoft.com/office/powerpoint/2010/main" val="1887004504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2E81C0B6-8A33-49C2-925F-1912DC50C8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2.1</a:t>
            </a:r>
          </a:p>
        </p:txBody>
      </p:sp>
    </p:spTree>
    <p:extLst>
      <p:ext uri="{BB962C8B-B14F-4D97-AF65-F5344CB8AC3E}">
        <p14:creationId xmlns:p14="http://schemas.microsoft.com/office/powerpoint/2010/main" val="1858512882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B7CB63B9-D5AA-4824-BC45-2ECD26E95C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2.1</a:t>
            </a:r>
          </a:p>
        </p:txBody>
      </p:sp>
    </p:spTree>
    <p:extLst>
      <p:ext uri="{BB962C8B-B14F-4D97-AF65-F5344CB8AC3E}">
        <p14:creationId xmlns:p14="http://schemas.microsoft.com/office/powerpoint/2010/main" val="2552735828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flowChartDelay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537325"/>
            <a:ext cx="9144000" cy="3206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5613"/>
            <a:ext cx="7542213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2860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9629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381750"/>
            <a:ext cx="990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6600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8ED28532-8881-43E2-BB2A-E04D58B66C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3019425" y="6583363"/>
            <a:ext cx="3105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 smtClean="0">
                <a:solidFill>
                  <a:schemeClr val="folHlink"/>
                </a:solidFill>
              </a:rPr>
              <a:t>© 2011 South-Western | Cengage Learning</a:t>
            </a:r>
          </a:p>
        </p:txBody>
      </p:sp>
      <p:sp>
        <p:nvSpPr>
          <p:cNvPr id="39629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57400"/>
            <a:ext cx="82296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ECFF"/>
                    </a:gs>
                    <a:gs pos="100000">
                      <a:schemeClr val="bg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2860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9144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smtClean="0">
                <a:solidFill>
                  <a:schemeClr val="accent2"/>
                </a:solidFill>
              </a:rPr>
              <a:t>INTRO TO BUSINESS, 2e</a:t>
            </a:r>
          </a:p>
        </p:txBody>
      </p:sp>
      <p:grpSp>
        <p:nvGrpSpPr>
          <p:cNvPr id="1033" name="Group 9"/>
          <p:cNvGrpSpPr>
            <a:grpSpLocks/>
          </p:cNvGrpSpPr>
          <p:nvPr/>
        </p:nvGrpSpPr>
        <p:grpSpPr bwMode="auto">
          <a:xfrm>
            <a:off x="8153400" y="0"/>
            <a:ext cx="914400" cy="762000"/>
            <a:chOff x="5136" y="0"/>
            <a:chExt cx="576" cy="480"/>
          </a:xfrm>
        </p:grpSpPr>
        <p:sp>
          <p:nvSpPr>
            <p:cNvPr id="1035" name="AutoShape 10"/>
            <p:cNvSpPr>
              <a:spLocks noChangeArrowheads="1"/>
            </p:cNvSpPr>
            <p:nvPr userDrawn="1"/>
          </p:nvSpPr>
          <p:spPr bwMode="auto">
            <a:xfrm>
              <a:off x="5136" y="0"/>
              <a:ext cx="576" cy="480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6" name="Rectangle 11"/>
            <p:cNvSpPr>
              <a:spLocks noChangeArrowheads="1"/>
            </p:cNvSpPr>
            <p:nvPr/>
          </p:nvSpPr>
          <p:spPr bwMode="auto">
            <a:xfrm>
              <a:off x="5136" y="0"/>
              <a:ext cx="576" cy="240"/>
            </a:xfrm>
            <a:prstGeom prst="rect">
              <a:avLst/>
            </a:prstGeom>
            <a:solidFill>
              <a:srgbClr val="336699"/>
            </a:solidFill>
            <a:ln w="9525">
              <a:solidFill>
                <a:srgbClr val="3366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400" smtClean="0">
                  <a:solidFill>
                    <a:schemeClr val="bg1"/>
                  </a:solidFill>
                </a:rPr>
                <a:t>LESSON</a:t>
              </a:r>
            </a:p>
          </p:txBody>
        </p:sp>
      </p:grpSp>
      <p:sp>
        <p:nvSpPr>
          <p:cNvPr id="3963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304800"/>
            <a:ext cx="1066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E2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400" b="1"/>
            </a:lvl1pPr>
          </a:lstStyle>
          <a:p>
            <a:pPr>
              <a:defRPr/>
            </a:pPr>
            <a:r>
              <a:rPr lang="en-US" altLang="en-US"/>
              <a:t>2.1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3" r:id="rId13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295" grpId="0" build="p" bldLvl="5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62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62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62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62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62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SzPct val="90000"/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1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smtClean="0">
                <a:solidFill>
                  <a:srgbClr val="336699"/>
                </a:solidFill>
              </a:rPr>
              <a:t>LESSON 2.1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BUSINESS ACTIVITIES</a:t>
            </a:r>
          </a:p>
        </p:txBody>
      </p:sp>
      <p:sp>
        <p:nvSpPr>
          <p:cNvPr id="6148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Identify the three types of businesses</a:t>
            </a:r>
          </a:p>
          <a:p>
            <a:pPr eaLnBrk="1" hangingPunct="1"/>
            <a:r>
              <a:rPr lang="en-US" altLang="en-US" smtClean="0"/>
              <a:t>Describe the six business activities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solidFill>
                  <a:srgbClr val="FF6600"/>
                </a:solidFill>
              </a:rPr>
              <a:t> SLIDE </a:t>
            </a:r>
            <a:fld id="{126B5176-81A0-46B3-8DFA-038619B56F46}" type="slidenum">
              <a:rPr lang="en-US" altLang="en-US" sz="1200" smtClean="0">
                <a:solidFill>
                  <a:srgbClr val="FF66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200" smtClean="0">
              <a:solidFill>
                <a:srgbClr val="FF6600"/>
              </a:solidFill>
            </a:endParaRPr>
          </a:p>
        </p:txBody>
      </p:sp>
      <p:sp>
        <p:nvSpPr>
          <p:cNvPr id="1536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smtClean="0"/>
              <a:t>2.2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Forms of Business Ownership</a:t>
            </a:r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057400"/>
            <a:ext cx="3884613" cy="4343400"/>
          </a:xfrm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 smtClean="0">
                <a:solidFill>
                  <a:schemeClr val="hlink"/>
                </a:solidFill>
              </a:rPr>
              <a:t>Common Forms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Sole proprietorship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Partnership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Corporation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2057400"/>
            <a:ext cx="4418013" cy="4343400"/>
          </a:xfrm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folHlink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 smtClean="0">
                <a:solidFill>
                  <a:schemeClr val="hlink"/>
                </a:solidFill>
              </a:rPr>
              <a:t>Other Forms</a:t>
            </a:r>
            <a:r>
              <a:rPr lang="en-US" altLang="en-US" sz="24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Franchises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Cooperatives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Nonprofit corporations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Joint ventures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S corporations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Limited liability company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3" grpId="0" build="p"/>
      <p:bldP spid="9421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solidFill>
                  <a:srgbClr val="FF6600"/>
                </a:solidFill>
              </a:rPr>
              <a:t> SLIDE </a:t>
            </a:r>
            <a:fld id="{B596DE5B-B378-4C25-9929-09B7B40EA31C}" type="slidenum">
              <a:rPr lang="en-US" altLang="en-US" sz="1200" smtClean="0">
                <a:solidFill>
                  <a:srgbClr val="FF66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200" smtClean="0">
              <a:solidFill>
                <a:srgbClr val="FF6600"/>
              </a:solidFill>
            </a:endParaRP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smtClean="0"/>
              <a:t>2.2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Common Forms of Business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A business owned and operated by just one person is called a </a:t>
            </a:r>
            <a:r>
              <a:rPr lang="en-US" altLang="en-US" sz="2800" b="1" smtClean="0">
                <a:solidFill>
                  <a:schemeClr val="accent2"/>
                </a:solidFill>
              </a:rPr>
              <a:t>sole proprietorship</a:t>
            </a:r>
            <a:r>
              <a:rPr lang="en-US" altLang="en-US" sz="2800" smtClean="0"/>
              <a:t>.</a:t>
            </a:r>
          </a:p>
          <a:p>
            <a:pPr eaLnBrk="1" hangingPunct="1"/>
            <a:r>
              <a:rPr lang="en-US" altLang="en-US" sz="2800" smtClean="0"/>
              <a:t>A business owned and managed by a small group—often not more than two or three people—who have entered into an agreement is called a </a:t>
            </a:r>
            <a:r>
              <a:rPr lang="en-US" altLang="en-US" sz="2800" b="1" smtClean="0">
                <a:solidFill>
                  <a:schemeClr val="accent2"/>
                </a:solidFill>
              </a:rPr>
              <a:t>partnership</a:t>
            </a:r>
            <a:r>
              <a:rPr lang="en-US" altLang="en-US" sz="2800" smtClean="0"/>
              <a:t>.</a:t>
            </a:r>
          </a:p>
          <a:p>
            <a:pPr eaLnBrk="1" hangingPunct="1"/>
            <a:r>
              <a:rPr lang="en-US" altLang="en-US" sz="2800" smtClean="0"/>
              <a:t>A business owned by a number of people and operated under written permission from the state that charters it is called a </a:t>
            </a:r>
            <a:r>
              <a:rPr lang="en-US" altLang="en-US" sz="2800" b="1" smtClean="0">
                <a:solidFill>
                  <a:schemeClr val="accent2"/>
                </a:solidFill>
              </a:rPr>
              <a:t>corporation</a:t>
            </a:r>
            <a:r>
              <a:rPr lang="en-US" altLang="en-US" sz="2800" smtClean="0"/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solidFill>
                  <a:srgbClr val="FF6600"/>
                </a:solidFill>
              </a:rPr>
              <a:t> SLIDE </a:t>
            </a:r>
            <a:fld id="{2E8F1B26-97B4-4A83-A99F-F2633DC21D8F}" type="slidenum">
              <a:rPr lang="en-US" altLang="en-US" sz="1200" smtClean="0">
                <a:solidFill>
                  <a:srgbClr val="FF66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200" smtClean="0">
              <a:solidFill>
                <a:srgbClr val="FF6600"/>
              </a:solidFill>
            </a:endParaRP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smtClean="0"/>
              <a:t>2.2</a:t>
            </a:r>
          </a:p>
        </p:txBody>
      </p:sp>
      <p:sp>
        <p:nvSpPr>
          <p:cNvPr id="17412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455613"/>
            <a:ext cx="8382000" cy="1371600"/>
          </a:xfrm>
        </p:spPr>
        <p:txBody>
          <a:bodyPr/>
          <a:lstStyle/>
          <a:p>
            <a:pPr eaLnBrk="1" hangingPunct="1"/>
            <a:r>
              <a:rPr lang="en-US" altLang="en-US" smtClean="0"/>
              <a:t>United States Business Ownership</a:t>
            </a:r>
          </a:p>
        </p:txBody>
      </p:sp>
      <p:graphicFrame>
        <p:nvGraphicFramePr>
          <p:cNvPr id="2" name="Object 6"/>
          <p:cNvGraphicFramePr>
            <a:graphicFrameLocks noGrp="1" noChangeAspect="1"/>
          </p:cNvGraphicFramePr>
          <p:nvPr>
            <p:ph idx="1"/>
          </p:nvPr>
        </p:nvGraphicFramePr>
        <p:xfrm>
          <a:off x="730250" y="2114550"/>
          <a:ext cx="7646988" cy="4210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solidFill>
                  <a:srgbClr val="FF6600"/>
                </a:solidFill>
              </a:rPr>
              <a:t> SLIDE </a:t>
            </a:r>
            <a:fld id="{7B89D484-5271-4109-A1AF-183216D1D28F}" type="slidenum">
              <a:rPr lang="en-US" altLang="en-US" sz="1200" smtClean="0">
                <a:solidFill>
                  <a:srgbClr val="FF66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200" smtClean="0">
              <a:solidFill>
                <a:srgbClr val="FF6600"/>
              </a:solidFill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smtClean="0"/>
              <a:t>2.2</a:t>
            </a: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Franchises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b="1" smtClean="0">
                <a:solidFill>
                  <a:schemeClr val="accent2"/>
                </a:solidFill>
              </a:rPr>
              <a:t>franchise</a:t>
            </a:r>
            <a:r>
              <a:rPr lang="en-US" altLang="en-US" b="1" smtClean="0"/>
              <a:t> </a:t>
            </a:r>
            <a:r>
              <a:rPr lang="en-US" altLang="en-US" smtClean="0"/>
              <a:t>is a written contract granting permission to a businessperson to sell someone else’s product or service.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solidFill>
                  <a:srgbClr val="FF6600"/>
                </a:solidFill>
              </a:rPr>
              <a:t> SLIDE </a:t>
            </a:r>
            <a:fld id="{64200826-AFA0-43B6-A2E3-F66CE7CE8FFC}" type="slidenum">
              <a:rPr lang="en-US" altLang="en-US" sz="1200" smtClean="0">
                <a:solidFill>
                  <a:srgbClr val="FF66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200" smtClean="0">
              <a:solidFill>
                <a:srgbClr val="FF6600"/>
              </a:solidFill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smtClean="0"/>
              <a:t>2.2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Cooperatives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A business owned by the members it serves and managed in their interests is called a cooperative.</a:t>
            </a:r>
          </a:p>
          <a:p>
            <a:pPr lvl="1" eaLnBrk="1" hangingPunct="1"/>
            <a:r>
              <a:rPr lang="en-US" altLang="en-US" sz="2400" smtClean="0"/>
              <a:t>In a </a:t>
            </a:r>
            <a:r>
              <a:rPr lang="en-US" altLang="en-US" sz="2400" i="1" smtClean="0"/>
              <a:t>consumers’ cooperative</a:t>
            </a:r>
            <a:r>
              <a:rPr lang="en-US" altLang="en-US" sz="2400" smtClean="0"/>
              <a:t>, consumers buy goods and services together at lower prices than each person could buy individually. </a:t>
            </a:r>
          </a:p>
          <a:p>
            <a:pPr lvl="1" eaLnBrk="1" hangingPunct="1"/>
            <a:r>
              <a:rPr lang="en-US" altLang="en-US" sz="2400" smtClean="0"/>
              <a:t>A </a:t>
            </a:r>
            <a:r>
              <a:rPr lang="en-US" altLang="en-US" sz="2400" i="1" smtClean="0"/>
              <a:t>producers’ cooperative</a:t>
            </a:r>
            <a:r>
              <a:rPr lang="en-US" altLang="en-US" sz="2400" smtClean="0"/>
              <a:t>, usually a farm organization, gives the producers greater bargaining power in selling their products and allows them to be more competitive in the marketplace.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solidFill>
                  <a:srgbClr val="FF6600"/>
                </a:solidFill>
              </a:rPr>
              <a:t> SLIDE </a:t>
            </a:r>
            <a:fld id="{B3B7DA64-8652-4889-8986-FE3E99AAABAC}" type="slidenum">
              <a:rPr lang="en-US" altLang="en-US" sz="1200" smtClean="0">
                <a:solidFill>
                  <a:srgbClr val="FF66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200" smtClean="0">
              <a:solidFill>
                <a:srgbClr val="FF6600"/>
              </a:solidFill>
            </a:endParaRP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smtClean="0"/>
              <a:t>2.2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Nonprofit Corporations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Corporations that are created for social, political, charitable, educational, or general welfare purposes are known as </a:t>
            </a:r>
            <a:r>
              <a:rPr lang="en-US" altLang="en-US" i="1" smtClean="0"/>
              <a:t>nonprofit corporations</a:t>
            </a:r>
            <a:r>
              <a:rPr lang="en-US" altLang="en-US" smtClean="0"/>
              <a:t>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solidFill>
                  <a:srgbClr val="FF6600"/>
                </a:solidFill>
              </a:rPr>
              <a:t> SLIDE </a:t>
            </a:r>
            <a:fld id="{4C5D0EDB-BFF4-45C0-8D0D-52CE770798F3}" type="slidenum">
              <a:rPr lang="en-US" altLang="en-US" sz="1200" smtClean="0">
                <a:solidFill>
                  <a:srgbClr val="FF66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200" smtClean="0">
              <a:solidFill>
                <a:srgbClr val="FF6600"/>
              </a:solidFill>
            </a:endParaRP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smtClean="0"/>
              <a:t>2.2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Joint Ventures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 agreement between two or more companies to share a business project is known as a </a:t>
            </a:r>
            <a:r>
              <a:rPr lang="en-US" altLang="en-US" i="1" smtClean="0"/>
              <a:t>joint venture</a:t>
            </a:r>
            <a:r>
              <a:rPr lang="en-US" altLang="en-US" smtClean="0"/>
              <a:t>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solidFill>
                  <a:srgbClr val="FF6600"/>
                </a:solidFill>
              </a:rPr>
              <a:t> SLIDE </a:t>
            </a:r>
            <a:fld id="{FD7A65D4-7C72-40C6-A526-24FFEB3D8231}" type="slidenum">
              <a:rPr lang="en-US" altLang="en-US" sz="1200" smtClean="0">
                <a:solidFill>
                  <a:srgbClr val="FF66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200" smtClean="0">
              <a:solidFill>
                <a:srgbClr val="FF6600"/>
              </a:solidFill>
            </a:endParaRP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smtClean="0"/>
              <a:t>2.2</a:t>
            </a: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 Corporations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</a:t>
            </a:r>
            <a:r>
              <a:rPr lang="en-US" altLang="en-US" i="1" smtClean="0"/>
              <a:t>S corporation </a:t>
            </a:r>
            <a:r>
              <a:rPr lang="en-US" altLang="en-US" smtClean="0"/>
              <a:t>gets its name from a section of the Internal Revenue Service code. </a:t>
            </a:r>
          </a:p>
          <a:p>
            <a:pPr eaLnBrk="1" hangingPunct="1"/>
            <a:r>
              <a:rPr lang="en-US" altLang="en-US" smtClean="0"/>
              <a:t>Many small businesses favor this type of corporation. </a:t>
            </a:r>
          </a:p>
          <a:p>
            <a:pPr eaLnBrk="1" hangingPunct="1"/>
            <a:r>
              <a:rPr lang="en-US" altLang="en-US" smtClean="0"/>
              <a:t>One advantage of the S Corporation is the elimination of double taxation.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solidFill>
                  <a:srgbClr val="FF6600"/>
                </a:solidFill>
              </a:rPr>
              <a:t> SLIDE </a:t>
            </a:r>
            <a:fld id="{054D3724-E9C6-4D28-B110-26462CDC5C5F}" type="slidenum">
              <a:rPr lang="en-US" altLang="en-US" sz="1200" smtClean="0">
                <a:solidFill>
                  <a:srgbClr val="FF66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200" smtClean="0">
              <a:solidFill>
                <a:srgbClr val="FF6600"/>
              </a:solidFill>
            </a:endParaRP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smtClean="0"/>
              <a:t>2.2</a:t>
            </a: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Limited Liability Company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limited liability company (LLC) combines the best features of a corporation and a partnership. </a:t>
            </a:r>
          </a:p>
          <a:p>
            <a:pPr eaLnBrk="1" hangingPunct="1"/>
            <a:r>
              <a:rPr lang="en-US" altLang="en-US" smtClean="0"/>
              <a:t>It provides liability protection for the owners but does not require a complex set of organizational and operating requirements such as those needed for a corporation.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solidFill>
                  <a:srgbClr val="FF6600"/>
                </a:solidFill>
              </a:rPr>
              <a:t> SLIDE </a:t>
            </a:r>
            <a:fld id="{883162CF-0523-4D97-A97F-DA11AE5FDC55}" type="slidenum">
              <a:rPr lang="en-US" altLang="en-US" sz="1200" smtClean="0">
                <a:solidFill>
                  <a:srgbClr val="FF66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200" smtClean="0">
              <a:solidFill>
                <a:srgbClr val="FF6600"/>
              </a:solidFill>
            </a:endParaRP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smtClean="0"/>
              <a:t>2.2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Management Activities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Plan</a:t>
            </a:r>
          </a:p>
          <a:p>
            <a:pPr eaLnBrk="1" hangingPunct="1"/>
            <a:r>
              <a:rPr lang="en-US" altLang="en-US" smtClean="0"/>
              <a:t>Organize</a:t>
            </a:r>
          </a:p>
          <a:p>
            <a:pPr eaLnBrk="1" hangingPunct="1"/>
            <a:r>
              <a:rPr lang="en-US" altLang="en-US" smtClean="0"/>
              <a:t>Staff</a:t>
            </a:r>
          </a:p>
          <a:p>
            <a:pPr eaLnBrk="1" hangingPunct="1"/>
            <a:r>
              <a:rPr lang="en-US" altLang="en-US" smtClean="0"/>
              <a:t>Lead</a:t>
            </a:r>
          </a:p>
          <a:p>
            <a:pPr eaLnBrk="1" hangingPunct="1"/>
            <a:r>
              <a:rPr lang="en-US" altLang="en-US" smtClean="0"/>
              <a:t>Control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solidFill>
                  <a:srgbClr val="FF6600"/>
                </a:solidFill>
              </a:rPr>
              <a:t> SLIDE </a:t>
            </a:r>
            <a:fld id="{4FE478EE-CAB5-49CA-B38C-C009551FB458}" type="slidenum">
              <a:rPr lang="en-US" altLang="en-US" sz="1200" smtClean="0">
                <a:solidFill>
                  <a:srgbClr val="FF66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200" smtClean="0">
              <a:solidFill>
                <a:srgbClr val="FF6600"/>
              </a:solidFill>
            </a:endParaRP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smtClean="0"/>
              <a:t>2.1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Types of Businesses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Producers</a:t>
            </a:r>
          </a:p>
          <a:p>
            <a:pPr eaLnBrk="1" hangingPunct="1"/>
            <a:r>
              <a:rPr lang="en-US" altLang="en-US" smtClean="0"/>
              <a:t>Intermediaries</a:t>
            </a:r>
          </a:p>
          <a:p>
            <a:pPr eaLnBrk="1" hangingPunct="1"/>
            <a:r>
              <a:rPr lang="en-US" altLang="en-US" smtClean="0"/>
              <a:t>Service businesses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solidFill>
                  <a:srgbClr val="FF6600"/>
                </a:solidFill>
              </a:rPr>
              <a:t> SLIDE </a:t>
            </a:r>
            <a:fld id="{691E81A5-F6D0-4105-91C9-B76591AEC950}" type="slidenum">
              <a:rPr lang="en-US" altLang="en-US" sz="1200" smtClean="0">
                <a:solidFill>
                  <a:srgbClr val="FF66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200" smtClean="0">
              <a:solidFill>
                <a:srgbClr val="FF6600"/>
              </a:solidFill>
            </a:endParaRP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smtClean="0"/>
              <a:t>2.2</a:t>
            </a: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Plan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process of thinking, gathering, and analyzing information, as well as making decisions about all phases of the business, is called </a:t>
            </a:r>
            <a:r>
              <a:rPr lang="en-US" altLang="en-US" i="1" smtClean="0"/>
              <a:t>planning</a:t>
            </a:r>
            <a:r>
              <a:rPr lang="en-US" altLang="en-US" smtClean="0"/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solidFill>
                  <a:srgbClr val="FF6600"/>
                </a:solidFill>
              </a:rPr>
              <a:t> SLIDE </a:t>
            </a:r>
            <a:fld id="{71BE8DCA-2B5A-4FD9-9A0E-21A854A2B33F}" type="slidenum">
              <a:rPr lang="en-US" altLang="en-US" sz="1200" smtClean="0">
                <a:solidFill>
                  <a:srgbClr val="FF66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200" smtClean="0">
              <a:solidFill>
                <a:srgbClr val="FF6600"/>
              </a:solidFill>
            </a:endParaRP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smtClean="0"/>
              <a:t>2.2</a:t>
            </a: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Organize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process of determining what work has to be done and who is to do it is called </a:t>
            </a:r>
            <a:r>
              <a:rPr lang="en-US" altLang="en-US" i="1" smtClean="0"/>
              <a:t>organizing</a:t>
            </a:r>
            <a:r>
              <a:rPr lang="en-US" altLang="en-US" smtClean="0"/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solidFill>
                  <a:srgbClr val="FF6600"/>
                </a:solidFill>
              </a:rPr>
              <a:t> SLIDE </a:t>
            </a:r>
            <a:fld id="{68A07856-87F7-480A-A997-F91C0F54815D}" type="slidenum">
              <a:rPr lang="en-US" altLang="en-US" sz="1200" smtClean="0">
                <a:solidFill>
                  <a:srgbClr val="FF66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200" smtClean="0">
              <a:solidFill>
                <a:srgbClr val="FF6600"/>
              </a:solidFill>
            </a:endParaRP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smtClean="0"/>
              <a:t>2.2</a:t>
            </a: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Staff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i="1" smtClean="0"/>
              <a:t>Staffing </a:t>
            </a:r>
            <a:r>
              <a:rPr lang="en-US" altLang="en-US" smtClean="0"/>
              <a:t>includes the many activities involved in finding, selecting, hiring, training, evaluating, and rewarding employees.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solidFill>
                  <a:srgbClr val="FF6600"/>
                </a:solidFill>
              </a:rPr>
              <a:t> SLIDE </a:t>
            </a:r>
            <a:fld id="{16A6B0C0-BDC6-4E04-A6F2-6F2F28D0ABCE}" type="slidenum">
              <a:rPr lang="en-US" altLang="en-US" sz="1200" smtClean="0">
                <a:solidFill>
                  <a:srgbClr val="FF66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200" smtClean="0">
              <a:solidFill>
                <a:srgbClr val="FF6600"/>
              </a:solidFill>
            </a:endParaRP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smtClean="0"/>
              <a:t>2.2</a:t>
            </a: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Lead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Directing employees in their work so that they perform their tasks correctly and in a timely manner is called </a:t>
            </a:r>
            <a:r>
              <a:rPr lang="en-US" altLang="en-US" i="1" smtClean="0"/>
              <a:t>leading</a:t>
            </a:r>
            <a:r>
              <a:rPr lang="en-US" altLang="en-US" smtClean="0"/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solidFill>
                  <a:srgbClr val="FF6600"/>
                </a:solidFill>
              </a:rPr>
              <a:t> SLIDE </a:t>
            </a:r>
            <a:fld id="{08BF90C1-4DEA-44CA-8529-FD65C9260D2C}" type="slidenum">
              <a:rPr lang="en-US" altLang="en-US" sz="1200" smtClean="0">
                <a:solidFill>
                  <a:srgbClr val="FF66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200" smtClean="0">
              <a:solidFill>
                <a:srgbClr val="FF6600"/>
              </a:solidFill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smtClean="0"/>
              <a:t>2.2</a:t>
            </a: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Control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When managers or supervisors compare what has been accomplished with what was planned, they are engaging in the process known as </a:t>
            </a:r>
            <a:r>
              <a:rPr lang="en-US" altLang="en-US" i="1" smtClean="0"/>
              <a:t>control</a:t>
            </a:r>
            <a:r>
              <a:rPr lang="en-US" altLang="en-US" smtClean="0"/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1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smtClean="0">
                <a:solidFill>
                  <a:srgbClr val="336699"/>
                </a:solidFill>
              </a:rPr>
              <a:t>LESSON 2.3</a:t>
            </a:r>
          </a:p>
        </p:txBody>
      </p:sp>
      <p:sp>
        <p:nvSpPr>
          <p:cNvPr id="30723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EFFECTIVE MARKETING</a:t>
            </a:r>
          </a:p>
        </p:txBody>
      </p:sp>
      <p:sp>
        <p:nvSpPr>
          <p:cNvPr id="30724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Explain what marketing involves</a:t>
            </a:r>
          </a:p>
          <a:p>
            <a:pPr eaLnBrk="1" hangingPunct="1"/>
            <a:r>
              <a:rPr lang="en-US" altLang="en-US" smtClean="0"/>
              <a:t>Identify the functions of marketing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solidFill>
                  <a:srgbClr val="FF6600"/>
                </a:solidFill>
              </a:rPr>
              <a:t> SLIDE </a:t>
            </a:r>
            <a:fld id="{7F24C9A3-3042-4E66-97CE-DA5F81A82922}" type="slidenum">
              <a:rPr lang="en-US" altLang="en-US" sz="1200" smtClean="0">
                <a:solidFill>
                  <a:srgbClr val="FF66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200" smtClean="0">
              <a:solidFill>
                <a:srgbClr val="FF6600"/>
              </a:solidFill>
            </a:endParaRP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smtClean="0"/>
              <a:t>2.3</a:t>
            </a: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Marketing Basics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i="1" smtClean="0"/>
              <a:t>Marketing </a:t>
            </a:r>
            <a:r>
              <a:rPr lang="en-US" altLang="en-US" smtClean="0"/>
              <a:t>is the process of informing the general public about goods and services that are available for sale at a convenient location or online.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solidFill>
                  <a:srgbClr val="FF6600"/>
                </a:solidFill>
              </a:rPr>
              <a:t> SLIDE </a:t>
            </a:r>
            <a:fld id="{3991C7F7-5922-4178-AB41-1D56D6E9B3C3}" type="slidenum">
              <a:rPr lang="en-US" altLang="en-US" sz="1200" smtClean="0">
                <a:solidFill>
                  <a:srgbClr val="FF66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200" smtClean="0">
              <a:solidFill>
                <a:srgbClr val="FF6600"/>
              </a:solidFill>
            </a:endParaRPr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smtClean="0"/>
              <a:t>2.3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Marketing Strategy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The plan that a company develops to show how it will use marketing to achieve its goals is called its </a:t>
            </a:r>
            <a:r>
              <a:rPr lang="en-US" altLang="en-US" sz="2800" b="1" smtClean="0">
                <a:solidFill>
                  <a:schemeClr val="accent2"/>
                </a:solidFill>
              </a:rPr>
              <a:t>marketing strategy</a:t>
            </a:r>
            <a:r>
              <a:rPr lang="en-US" altLang="en-US" sz="2800" smtClean="0"/>
              <a:t>.</a:t>
            </a:r>
          </a:p>
          <a:p>
            <a:pPr lvl="1" eaLnBrk="1" hangingPunct="1"/>
            <a:r>
              <a:rPr lang="en-US" altLang="en-US" sz="2400" smtClean="0"/>
              <a:t>Target Market</a:t>
            </a:r>
          </a:p>
          <a:p>
            <a:pPr lvl="2" eaLnBrk="1" hangingPunct="1"/>
            <a:r>
              <a:rPr lang="en-US" altLang="en-US" sz="2000" smtClean="0"/>
              <a:t>A group of individuals or businesses that has similar product needs is called a </a:t>
            </a:r>
            <a:r>
              <a:rPr lang="en-US" altLang="en-US" sz="2000" b="1" smtClean="0">
                <a:solidFill>
                  <a:schemeClr val="accent2"/>
                </a:solidFill>
              </a:rPr>
              <a:t>target market</a:t>
            </a:r>
            <a:r>
              <a:rPr lang="en-US" altLang="en-US" sz="2000" smtClean="0"/>
              <a:t>.</a:t>
            </a:r>
          </a:p>
          <a:p>
            <a:pPr lvl="1" eaLnBrk="1" hangingPunct="1"/>
            <a:r>
              <a:rPr lang="en-US" altLang="en-US" sz="2400" smtClean="0"/>
              <a:t>Marketing Mix</a:t>
            </a:r>
          </a:p>
          <a:p>
            <a:pPr lvl="2" eaLnBrk="1" hangingPunct="1"/>
            <a:r>
              <a:rPr lang="en-US" altLang="en-US" sz="2000" smtClean="0"/>
              <a:t>Product</a:t>
            </a:r>
          </a:p>
          <a:p>
            <a:pPr lvl="2" eaLnBrk="1" hangingPunct="1"/>
            <a:r>
              <a:rPr lang="en-US" altLang="en-US" sz="2000" smtClean="0"/>
              <a:t>Place - Distribution</a:t>
            </a:r>
          </a:p>
          <a:p>
            <a:pPr lvl="2" eaLnBrk="1" hangingPunct="1"/>
            <a:r>
              <a:rPr lang="en-US" altLang="en-US" sz="2000" smtClean="0"/>
              <a:t>Price</a:t>
            </a:r>
          </a:p>
          <a:p>
            <a:pPr lvl="2" eaLnBrk="1" hangingPunct="1"/>
            <a:r>
              <a:rPr lang="en-US" altLang="en-US" sz="2000" smtClean="0"/>
              <a:t>Promotion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solidFill>
                  <a:srgbClr val="FF6600"/>
                </a:solidFill>
              </a:rPr>
              <a:t> SLIDE </a:t>
            </a:r>
            <a:fld id="{7AFA64FA-3A4B-48BA-87E3-0E12334DD1AB}" type="slidenum">
              <a:rPr lang="en-US" altLang="en-US" sz="1200" smtClean="0">
                <a:solidFill>
                  <a:srgbClr val="FF66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200" smtClean="0">
              <a:solidFill>
                <a:srgbClr val="FF6600"/>
              </a:solidFill>
            </a:endParaRP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smtClean="0"/>
              <a:t>2.3</a:t>
            </a: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Marketing Orientation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Businesses that have a </a:t>
            </a:r>
            <a:r>
              <a:rPr lang="en-US" altLang="en-US" b="1" smtClean="0">
                <a:solidFill>
                  <a:schemeClr val="accent2"/>
                </a:solidFill>
              </a:rPr>
              <a:t>marketing orientation</a:t>
            </a:r>
            <a:r>
              <a:rPr lang="en-US" altLang="en-US" b="1" smtClean="0"/>
              <a:t> </a:t>
            </a:r>
            <a:r>
              <a:rPr lang="en-US" altLang="en-US" smtClean="0"/>
              <a:t>consider the needs of customers when developing products and services.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solidFill>
                  <a:srgbClr val="FF6600"/>
                </a:solidFill>
              </a:rPr>
              <a:t> SLIDE </a:t>
            </a:r>
            <a:fld id="{AC2CA8AD-95DD-4327-9130-3C1CF5C105A2}" type="slidenum">
              <a:rPr lang="en-US" altLang="en-US" sz="1200" smtClean="0">
                <a:solidFill>
                  <a:srgbClr val="FF66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200" smtClean="0">
              <a:solidFill>
                <a:srgbClr val="FF6600"/>
              </a:solidFill>
            </a:endParaRP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smtClean="0"/>
              <a:t>2.3</a:t>
            </a: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Marketing Channels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The path that a product travels as it goes from producer to consumer is called a </a:t>
            </a:r>
            <a:r>
              <a:rPr lang="en-US" altLang="en-US" sz="2800" b="1" smtClean="0">
                <a:solidFill>
                  <a:schemeClr val="accent2"/>
                </a:solidFill>
              </a:rPr>
              <a:t>channel of distribution</a:t>
            </a:r>
            <a:r>
              <a:rPr lang="en-US" altLang="en-US" sz="2800" smtClean="0"/>
              <a:t>. </a:t>
            </a:r>
          </a:p>
          <a:p>
            <a:pPr eaLnBrk="1" hangingPunct="1"/>
            <a:r>
              <a:rPr lang="en-US" altLang="en-US" sz="2800" smtClean="0"/>
              <a:t>There are two basic channels of distribution, direct and indirect.</a:t>
            </a:r>
          </a:p>
          <a:p>
            <a:pPr lvl="1" eaLnBrk="1" hangingPunct="1"/>
            <a:r>
              <a:rPr lang="en-US" altLang="en-US" sz="2400" smtClean="0"/>
              <a:t>A </a:t>
            </a:r>
            <a:r>
              <a:rPr lang="en-US" altLang="en-US" sz="2400" i="1" smtClean="0"/>
              <a:t>direct channel </a:t>
            </a:r>
            <a:r>
              <a:rPr lang="en-US" altLang="en-US" sz="2400" smtClean="0"/>
              <a:t>brings the product to the consumer directly from the producer.</a:t>
            </a:r>
          </a:p>
          <a:p>
            <a:pPr lvl="1" eaLnBrk="1" hangingPunct="1"/>
            <a:r>
              <a:rPr lang="en-US" altLang="en-US" sz="2400" smtClean="0"/>
              <a:t>The </a:t>
            </a:r>
            <a:r>
              <a:rPr lang="en-US" altLang="en-US" sz="2400" i="1" smtClean="0"/>
              <a:t>indirect channel</a:t>
            </a:r>
            <a:r>
              <a:rPr lang="en-US" altLang="en-US" sz="2400" smtClean="0"/>
              <a:t> consists of one or more businesses that come between the producer and the consumer.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solidFill>
                  <a:srgbClr val="FF6600"/>
                </a:solidFill>
              </a:rPr>
              <a:t> SLIDE </a:t>
            </a:r>
            <a:fld id="{1CA8F7D3-EECD-414D-9DC8-71A1C0FC4C70}" type="slidenum">
              <a:rPr lang="en-US" altLang="en-US" sz="1200" smtClean="0">
                <a:solidFill>
                  <a:srgbClr val="FF66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 smtClean="0">
              <a:solidFill>
                <a:srgbClr val="FF6600"/>
              </a:solidFill>
            </a:endParaRP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smtClean="0"/>
              <a:t>2.1</a:t>
            </a: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Producers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i="1" dirty="0" smtClean="0"/>
              <a:t>Producers</a:t>
            </a:r>
            <a:r>
              <a:rPr lang="en-US" altLang="en-US" sz="2800" dirty="0" smtClean="0"/>
              <a:t> are businesses that create products used by individuals and other businesses.</a:t>
            </a:r>
          </a:p>
          <a:p>
            <a:pPr lvl="1" eaLnBrk="1" hangingPunct="1"/>
            <a:r>
              <a:rPr lang="en-US" altLang="en-US" sz="2400" dirty="0" smtClean="0"/>
              <a:t>If they take resources from nature to make their products or for direct consumption, they are referred to as </a:t>
            </a:r>
            <a:r>
              <a:rPr lang="en-US" altLang="en-US" sz="2400" b="1" dirty="0" smtClean="0">
                <a:solidFill>
                  <a:schemeClr val="accent2"/>
                </a:solidFill>
              </a:rPr>
              <a:t>extractors</a:t>
            </a:r>
            <a:r>
              <a:rPr lang="en-US" altLang="en-US" sz="2400" dirty="0" smtClean="0"/>
              <a:t>. </a:t>
            </a:r>
          </a:p>
          <a:p>
            <a:pPr lvl="1" eaLnBrk="1" hangingPunct="1"/>
            <a:r>
              <a:rPr lang="en-US" altLang="en-US" sz="2400" dirty="0" smtClean="0"/>
              <a:t>A major group of producers is </a:t>
            </a:r>
            <a:r>
              <a:rPr lang="en-US" altLang="en-US" sz="2400" b="1" dirty="0" smtClean="0">
                <a:solidFill>
                  <a:schemeClr val="accent2"/>
                </a:solidFill>
              </a:rPr>
              <a:t>manufacturers</a:t>
            </a:r>
            <a:r>
              <a:rPr lang="en-US" altLang="en-US" sz="2400" dirty="0" smtClean="0"/>
              <a:t>, businesses who get supplies from other producers and convert them into their own products.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solidFill>
                  <a:srgbClr val="FF6600"/>
                </a:solidFill>
              </a:rPr>
              <a:t> SLIDE </a:t>
            </a:r>
            <a:fld id="{0FE1CCD7-469D-4BA8-957D-A19EE3634367}" type="slidenum">
              <a:rPr lang="en-US" altLang="en-US" sz="1200" smtClean="0">
                <a:solidFill>
                  <a:srgbClr val="FF66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200" smtClean="0">
              <a:solidFill>
                <a:srgbClr val="FF6600"/>
              </a:solidFill>
            </a:endParaRPr>
          </a:p>
        </p:txBody>
      </p:sp>
      <p:sp>
        <p:nvSpPr>
          <p:cNvPr id="3686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smtClean="0"/>
              <a:t>2.3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Functions of Marketing</a:t>
            </a:r>
          </a:p>
        </p:txBody>
      </p:sp>
      <p:pic>
        <p:nvPicPr>
          <p:cNvPr id="11674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39913"/>
            <a:ext cx="4343400" cy="410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67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953000" y="2016125"/>
            <a:ext cx="3886200" cy="43434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Product/service management</a:t>
            </a:r>
          </a:p>
          <a:p>
            <a:pPr eaLnBrk="1" hangingPunct="1"/>
            <a:r>
              <a:rPr lang="en-US" altLang="en-US" sz="2400" smtClean="0"/>
              <a:t>Distribution</a:t>
            </a:r>
          </a:p>
          <a:p>
            <a:pPr eaLnBrk="1" hangingPunct="1"/>
            <a:r>
              <a:rPr lang="en-US" altLang="en-US" sz="2400" smtClean="0"/>
              <a:t>Selling</a:t>
            </a:r>
          </a:p>
          <a:p>
            <a:pPr eaLnBrk="1" hangingPunct="1"/>
            <a:r>
              <a:rPr lang="en-US" altLang="en-US" sz="2400" smtClean="0"/>
              <a:t>Marketing-information</a:t>
            </a:r>
            <a:br>
              <a:rPr lang="en-US" altLang="en-US" sz="2400" smtClean="0"/>
            </a:br>
            <a:r>
              <a:rPr lang="en-US" altLang="en-US" sz="2400" smtClean="0"/>
              <a:t>management</a:t>
            </a:r>
          </a:p>
          <a:p>
            <a:pPr eaLnBrk="1" hangingPunct="1"/>
            <a:r>
              <a:rPr lang="en-US" altLang="en-US" sz="2400" smtClean="0"/>
              <a:t>Financial analysis</a:t>
            </a:r>
          </a:p>
          <a:p>
            <a:r>
              <a:rPr lang="en-US" altLang="en-US" sz="2400" smtClean="0"/>
              <a:t>Pricing</a:t>
            </a:r>
            <a:endParaRPr lang="en-US" altLang="en-US" sz="1800" smtClean="0">
              <a:latin typeface="SabonLTStd-Roman"/>
            </a:endParaRPr>
          </a:p>
          <a:p>
            <a:pPr eaLnBrk="1" hangingPunct="1"/>
            <a:r>
              <a:rPr lang="en-US" altLang="en-US" sz="2400" smtClean="0"/>
              <a:t>Promotion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1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solidFill>
                  <a:srgbClr val="FF6600"/>
                </a:solidFill>
              </a:rPr>
              <a:t> SLIDE </a:t>
            </a:r>
            <a:fld id="{A86BAA7B-7BB9-43E4-924E-82DCDAC4C561}" type="slidenum">
              <a:rPr lang="en-US" altLang="en-US" sz="1200" smtClean="0">
                <a:solidFill>
                  <a:srgbClr val="FF66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200" smtClean="0">
              <a:solidFill>
                <a:srgbClr val="FF6600"/>
              </a:solidFill>
            </a:endParaRPr>
          </a:p>
        </p:txBody>
      </p:sp>
      <p:sp>
        <p:nvSpPr>
          <p:cNvPr id="3789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smtClean="0"/>
              <a:t>2.3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Functions of Marketing</a:t>
            </a:r>
          </a:p>
        </p:txBody>
      </p:sp>
      <p:pic>
        <p:nvPicPr>
          <p:cNvPr id="37893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39913"/>
            <a:ext cx="4343400" cy="410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67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948238" y="1719263"/>
            <a:ext cx="3886200" cy="43434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Product/service management</a:t>
            </a:r>
          </a:p>
          <a:p>
            <a:pPr lvl="1" eaLnBrk="1" hangingPunct="1"/>
            <a:r>
              <a:rPr lang="en-US" altLang="en-US" sz="2000" smtClean="0"/>
              <a:t>Marketers assist with the design, development, maintenance, improvement, and acquisition of products and services that meet consumer needs</a:t>
            </a:r>
          </a:p>
          <a:p>
            <a:pPr lvl="1" eaLnBrk="1" hangingPunct="1"/>
            <a:r>
              <a:rPr lang="en-US" altLang="en-US" sz="2000" smtClean="0"/>
              <a:t>Information and test results related to a new product or service are gathered and utilized.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solidFill>
                  <a:srgbClr val="FF6600"/>
                </a:solidFill>
              </a:rPr>
              <a:t> SLIDE </a:t>
            </a:r>
            <a:fld id="{3BD1F6EE-AC20-4556-91E7-8EEF7EDE2118}" type="slidenum">
              <a:rPr lang="en-US" altLang="en-US" sz="1200" smtClean="0">
                <a:solidFill>
                  <a:srgbClr val="FF66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200" smtClean="0">
              <a:solidFill>
                <a:srgbClr val="FF6600"/>
              </a:solidFill>
            </a:endParaRPr>
          </a:p>
        </p:txBody>
      </p:sp>
      <p:sp>
        <p:nvSpPr>
          <p:cNvPr id="3891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smtClean="0"/>
              <a:t>2.3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Functions of Marketing</a:t>
            </a:r>
          </a:p>
        </p:txBody>
      </p:sp>
      <p:pic>
        <p:nvPicPr>
          <p:cNvPr id="38917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39913"/>
            <a:ext cx="4343400" cy="410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67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948238" y="1719263"/>
            <a:ext cx="3886200" cy="43434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Distribution</a:t>
            </a:r>
          </a:p>
          <a:p>
            <a:pPr lvl="1" eaLnBrk="1" hangingPunct="1"/>
            <a:r>
              <a:rPr lang="en-US" altLang="en-US" sz="2000" smtClean="0"/>
              <a:t>There are many steps taken to get the product or service to potential customers in the most efficient manner. </a:t>
            </a:r>
          </a:p>
          <a:p>
            <a:pPr lvl="1" eaLnBrk="1" hangingPunct="1"/>
            <a:r>
              <a:rPr lang="en-US" altLang="en-US" sz="2000" smtClean="0"/>
              <a:t>Distribution involves giving careful  consideration to such things as shipping, handling, and storing products and getting them to the desired locations in a timely manner.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solidFill>
                  <a:srgbClr val="FF6600"/>
                </a:solidFill>
              </a:rPr>
              <a:t> SLIDE </a:t>
            </a:r>
            <a:fld id="{31886FD9-4077-42BE-9F40-2A69CD2F079A}" type="slidenum">
              <a:rPr lang="en-US" altLang="en-US" sz="1200" smtClean="0">
                <a:solidFill>
                  <a:srgbClr val="FF66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en-US" sz="1200" smtClean="0">
              <a:solidFill>
                <a:srgbClr val="FF6600"/>
              </a:solidFill>
            </a:endParaRPr>
          </a:p>
        </p:txBody>
      </p:sp>
      <p:sp>
        <p:nvSpPr>
          <p:cNvPr id="3993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smtClean="0"/>
              <a:t>2.3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Functions of Marketing</a:t>
            </a:r>
          </a:p>
        </p:txBody>
      </p:sp>
      <p:pic>
        <p:nvPicPr>
          <p:cNvPr id="39941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39913"/>
            <a:ext cx="4343400" cy="410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67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948238" y="1719263"/>
            <a:ext cx="3886200" cy="43434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Selling</a:t>
            </a:r>
          </a:p>
          <a:p>
            <a:pPr lvl="1" eaLnBrk="1" hangingPunct="1"/>
            <a:r>
              <a:rPr lang="en-US" altLang="en-US" sz="2000" smtClean="0"/>
              <a:t>Communicating directly or indirectly with potential customers to learn about their needs and wants and then trying to satisfy those needs and wants is part of the selling function.</a:t>
            </a:r>
          </a:p>
          <a:p>
            <a:pPr lvl="1" eaLnBrk="1" hangingPunct="1"/>
            <a:r>
              <a:rPr lang="en-US" altLang="en-US" sz="2000" smtClean="0"/>
              <a:t>Sales Person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solidFill>
                  <a:srgbClr val="FF6600"/>
                </a:solidFill>
              </a:rPr>
              <a:t> SLIDE </a:t>
            </a:r>
            <a:fld id="{46677E02-9393-4AA2-BC38-00FB511CB098}" type="slidenum">
              <a:rPr lang="en-US" altLang="en-US" sz="1200" smtClean="0">
                <a:solidFill>
                  <a:srgbClr val="FF66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en-US" sz="1200" smtClean="0">
              <a:solidFill>
                <a:srgbClr val="FF6600"/>
              </a:solidFill>
            </a:endParaRPr>
          </a:p>
        </p:txBody>
      </p:sp>
      <p:sp>
        <p:nvSpPr>
          <p:cNvPr id="4096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smtClean="0"/>
              <a:t>2.3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Functions of Marketing</a:t>
            </a:r>
          </a:p>
        </p:txBody>
      </p:sp>
      <p:pic>
        <p:nvPicPr>
          <p:cNvPr id="4096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39913"/>
            <a:ext cx="4343400" cy="410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67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948238" y="1719263"/>
            <a:ext cx="3886200" cy="43434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Marketing-information</a:t>
            </a:r>
            <a:br>
              <a:rPr lang="en-US" altLang="en-US" sz="2400" smtClean="0"/>
            </a:br>
            <a:r>
              <a:rPr lang="en-US" altLang="en-US" sz="2400" smtClean="0"/>
              <a:t>management</a:t>
            </a:r>
          </a:p>
          <a:p>
            <a:pPr lvl="1" eaLnBrk="1" hangingPunct="1"/>
            <a:r>
              <a:rPr lang="en-US" altLang="en-US" sz="2000" smtClean="0"/>
              <a:t>Gathering information from the target market through surveys. </a:t>
            </a:r>
          </a:p>
          <a:p>
            <a:pPr lvl="1" eaLnBrk="1" hangingPunct="1"/>
            <a:r>
              <a:rPr lang="en-US" altLang="en-US" sz="2000" smtClean="0"/>
              <a:t>Use statistics to create or maintain those products/services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solidFill>
                  <a:srgbClr val="FF6600"/>
                </a:solidFill>
              </a:rPr>
              <a:t> SLIDE </a:t>
            </a:r>
            <a:fld id="{3B8942D7-5F8A-481C-9B6F-04BA22A95D0A}" type="slidenum">
              <a:rPr lang="en-US" altLang="en-US" sz="1200" smtClean="0">
                <a:solidFill>
                  <a:srgbClr val="FF66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altLang="en-US" sz="1200" smtClean="0">
              <a:solidFill>
                <a:srgbClr val="FF6600"/>
              </a:solidFill>
            </a:endParaRPr>
          </a:p>
        </p:txBody>
      </p:sp>
      <p:sp>
        <p:nvSpPr>
          <p:cNvPr id="4198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smtClean="0"/>
              <a:t>2.3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Functions of Marketing</a:t>
            </a:r>
          </a:p>
        </p:txBody>
      </p:sp>
      <p:pic>
        <p:nvPicPr>
          <p:cNvPr id="41989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39913"/>
            <a:ext cx="4343400" cy="410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67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948238" y="1719263"/>
            <a:ext cx="3886200" cy="43434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Financial analysis</a:t>
            </a:r>
          </a:p>
          <a:p>
            <a:pPr lvl="1" eaLnBrk="1" hangingPunct="1"/>
            <a:r>
              <a:rPr lang="en-US" altLang="en-US" sz="2000" smtClean="0"/>
              <a:t>Business: create a budget</a:t>
            </a:r>
          </a:p>
          <a:p>
            <a:pPr lvl="1" eaLnBrk="1" hangingPunct="1"/>
            <a:r>
              <a:rPr lang="en-US" altLang="en-US" sz="2000" smtClean="0"/>
              <a:t>Customers: given financing options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solidFill>
                  <a:srgbClr val="FF6600"/>
                </a:solidFill>
              </a:rPr>
              <a:t> SLIDE </a:t>
            </a:r>
            <a:fld id="{10FB6EA6-97F0-4588-AA1E-02524DD19B60}" type="slidenum">
              <a:rPr lang="en-US" altLang="en-US" sz="1200" smtClean="0">
                <a:solidFill>
                  <a:srgbClr val="FF66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US" altLang="en-US" sz="1200" smtClean="0">
              <a:solidFill>
                <a:srgbClr val="FF6600"/>
              </a:solidFill>
            </a:endParaRPr>
          </a:p>
        </p:txBody>
      </p:sp>
      <p:sp>
        <p:nvSpPr>
          <p:cNvPr id="4301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smtClean="0"/>
              <a:t>2.3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Functions of Marketing</a:t>
            </a:r>
          </a:p>
        </p:txBody>
      </p:sp>
      <p:pic>
        <p:nvPicPr>
          <p:cNvPr id="43013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39913"/>
            <a:ext cx="4343400" cy="410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67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948238" y="1719263"/>
            <a:ext cx="3886200" cy="4343400"/>
          </a:xfrm>
        </p:spPr>
        <p:txBody>
          <a:bodyPr/>
          <a:lstStyle/>
          <a:p>
            <a:pPr>
              <a:defRPr/>
            </a:pPr>
            <a:r>
              <a:rPr lang="en-US" altLang="en-US" sz="2400" dirty="0" smtClean="0"/>
              <a:t>Pricing </a:t>
            </a:r>
            <a:r>
              <a:rPr lang="en-US" altLang="en-US" sz="1800" dirty="0" smtClean="0">
                <a:latin typeface="SabonLTStd-Roman"/>
              </a:rPr>
              <a:t>3 goals of pricing: </a:t>
            </a:r>
          </a:p>
          <a:p>
            <a:pPr lvl="1">
              <a:defRPr/>
            </a:pPr>
            <a:r>
              <a:rPr lang="en-US" altLang="en-US" sz="2000" dirty="0" smtClean="0">
                <a:latin typeface="SabonLTStd-Roman"/>
              </a:rPr>
              <a:t>cover costs and generate a profit</a:t>
            </a:r>
          </a:p>
          <a:p>
            <a:pPr lvl="1">
              <a:defRPr/>
            </a:pPr>
            <a:r>
              <a:rPr lang="en-US" altLang="en-US" sz="2000" dirty="0" smtClean="0">
                <a:latin typeface="SabonLTStd-Roman"/>
              </a:rPr>
              <a:t>set a price that consumers will consider to be a good value</a:t>
            </a:r>
          </a:p>
          <a:p>
            <a:pPr lvl="1">
              <a:defRPr/>
            </a:pPr>
            <a:r>
              <a:rPr lang="en-US" altLang="en-US" sz="2000" dirty="0" smtClean="0">
                <a:latin typeface="SabonLTStd-Roman"/>
              </a:rPr>
              <a:t>be competitive</a:t>
            </a:r>
          </a:p>
          <a:p>
            <a:pPr marL="457200" lvl="1" indent="0">
              <a:buFont typeface="Wingdings" panose="05000000000000000000" pitchFamily="2" charset="2"/>
              <a:buNone/>
              <a:defRPr/>
            </a:pPr>
            <a:endParaRPr lang="en-US" altLang="en-US" sz="2000" dirty="0" smtClean="0">
              <a:latin typeface="SabonLTStd-Roman"/>
            </a:endParaRPr>
          </a:p>
          <a:p>
            <a:pPr marL="457200" lvl="1" indent="0">
              <a:buFont typeface="Wingdings" panose="05000000000000000000" pitchFamily="2" charset="2"/>
              <a:buNone/>
              <a:defRPr/>
            </a:pPr>
            <a:r>
              <a:rPr lang="en-US" altLang="en-US" sz="2000" u="sng" dirty="0" smtClean="0">
                <a:latin typeface="SabonLTStd-Roman"/>
              </a:rPr>
              <a:t>Markup</a:t>
            </a:r>
            <a:r>
              <a:rPr lang="en-US" altLang="en-US" sz="2000" dirty="0" smtClean="0">
                <a:latin typeface="SabonLTStd-Roman"/>
              </a:rPr>
              <a:t>: The amount that is added to the cost of producing a product or service</a:t>
            </a:r>
            <a:endParaRPr lang="en-US" altLang="en-US" sz="20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solidFill>
                  <a:srgbClr val="FF6600"/>
                </a:solidFill>
              </a:rPr>
              <a:t> SLIDE </a:t>
            </a:r>
            <a:fld id="{C7C52DEB-1435-4986-B1F7-3B6175A2D7BF}" type="slidenum">
              <a:rPr lang="en-US" altLang="en-US" sz="1200" smtClean="0">
                <a:solidFill>
                  <a:srgbClr val="FF66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US" altLang="en-US" sz="1200" smtClean="0">
              <a:solidFill>
                <a:srgbClr val="FF6600"/>
              </a:solidFill>
            </a:endParaRPr>
          </a:p>
        </p:txBody>
      </p:sp>
      <p:sp>
        <p:nvSpPr>
          <p:cNvPr id="4403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smtClean="0"/>
              <a:t>2.3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Functions of Marketing</a:t>
            </a:r>
          </a:p>
        </p:txBody>
      </p:sp>
      <p:pic>
        <p:nvPicPr>
          <p:cNvPr id="44037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39913"/>
            <a:ext cx="4343400" cy="410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67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948238" y="1719263"/>
            <a:ext cx="3886200" cy="43434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Promotion: </a:t>
            </a:r>
            <a:r>
              <a:rPr lang="en-US" altLang="en-US" sz="2000" dirty="0" smtClean="0"/>
              <a:t>Marketers search for effective ways to communicate with consumers and encourage the purchase of their goods and services.</a:t>
            </a:r>
          </a:p>
          <a:p>
            <a:pPr lvl="1" eaLnBrk="1" hangingPunct="1"/>
            <a:r>
              <a:rPr lang="en-US" altLang="en-US" sz="2000" dirty="0" smtClean="0"/>
              <a:t>Advertising: Radio, TV, Internet, contests, product displays, sponsorships</a:t>
            </a:r>
          </a:p>
          <a:p>
            <a:pPr lvl="1" eaLnBrk="1" hangingPunct="1"/>
            <a:r>
              <a:rPr lang="en-US" altLang="en-US" sz="2000" dirty="0" smtClean="0"/>
              <a:t>Promote the benefits of their products</a:t>
            </a:r>
          </a:p>
          <a:p>
            <a:pPr lvl="1" eaLnBrk="1" hangingPunct="1"/>
            <a:endParaRPr lang="en-US" altLang="en-US" sz="20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solidFill>
                  <a:srgbClr val="FF6600"/>
                </a:solidFill>
              </a:rPr>
              <a:t> SLIDE </a:t>
            </a:r>
            <a:fld id="{71EF1504-BF87-4ACA-89C4-C479B5353216}" type="slidenum">
              <a:rPr lang="en-US" altLang="en-US" sz="1200" smtClean="0">
                <a:solidFill>
                  <a:srgbClr val="FF66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200" smtClean="0">
              <a:solidFill>
                <a:srgbClr val="FF6600"/>
              </a:solidFill>
            </a:endParaRP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smtClean="0"/>
              <a:t>2.1</a:t>
            </a: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Intermediaries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b="1" dirty="0" smtClean="0">
                <a:solidFill>
                  <a:schemeClr val="accent2"/>
                </a:solidFill>
              </a:rPr>
              <a:t>Intermediaries</a:t>
            </a:r>
            <a:r>
              <a:rPr lang="en-US" altLang="en-US" sz="2800" dirty="0" smtClean="0"/>
              <a:t> are businesses involved in selling the goods and services of producers to consumers and other businesses.</a:t>
            </a:r>
          </a:p>
          <a:p>
            <a:pPr lvl="1" eaLnBrk="1" hangingPunct="1"/>
            <a:r>
              <a:rPr lang="en-US" altLang="en-US" sz="2400" dirty="0" smtClean="0"/>
              <a:t>Most common types of intermediaries are retailers and wholesalers. </a:t>
            </a:r>
          </a:p>
          <a:p>
            <a:pPr lvl="2" eaLnBrk="1" hangingPunct="1"/>
            <a:r>
              <a:rPr lang="en-US" altLang="en-US" sz="2000" dirty="0" smtClean="0"/>
              <a:t>A </a:t>
            </a:r>
            <a:r>
              <a:rPr lang="en-US" altLang="en-US" sz="2000" i="1" dirty="0" smtClean="0"/>
              <a:t>retailer </a:t>
            </a:r>
            <a:r>
              <a:rPr lang="en-US" altLang="en-US" sz="2000" dirty="0" smtClean="0"/>
              <a:t>sells products directly to consumers at a place of business. </a:t>
            </a:r>
          </a:p>
          <a:p>
            <a:pPr lvl="2" eaLnBrk="1" hangingPunct="1"/>
            <a:r>
              <a:rPr lang="en-US" altLang="en-US" sz="2000" dirty="0" smtClean="0"/>
              <a:t>A </a:t>
            </a:r>
            <a:r>
              <a:rPr lang="en-US" altLang="en-US" sz="2000" i="1" dirty="0" smtClean="0"/>
              <a:t>wholesaler </a:t>
            </a:r>
            <a:r>
              <a:rPr lang="en-US" altLang="en-US" sz="2000" dirty="0" smtClean="0"/>
              <a:t>is an intermediary business that sells the products of a manufacturer or extractor to a retailer. </a:t>
            </a:r>
          </a:p>
          <a:p>
            <a:pPr lvl="1" eaLnBrk="1" hangingPunct="1"/>
            <a:r>
              <a:rPr lang="en-US" altLang="en-US" sz="2400" dirty="0" smtClean="0"/>
              <a:t>Some intermediaries help in distributing and selling products and services.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solidFill>
                  <a:srgbClr val="FF6600"/>
                </a:solidFill>
              </a:rPr>
              <a:t> SLIDE </a:t>
            </a:r>
            <a:fld id="{CE252124-A600-43B0-AC78-34485BB97106}" type="slidenum">
              <a:rPr lang="en-US" altLang="en-US" sz="1200" smtClean="0">
                <a:solidFill>
                  <a:srgbClr val="FF66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 smtClean="0">
              <a:solidFill>
                <a:srgbClr val="FF6600"/>
              </a:solidFill>
            </a:endParaRPr>
          </a:p>
        </p:txBody>
      </p:sp>
      <p:sp>
        <p:nvSpPr>
          <p:cNvPr id="1126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smtClean="0"/>
              <a:t>2.1</a:t>
            </a:r>
          </a:p>
        </p:txBody>
      </p:sp>
      <p:sp>
        <p:nvSpPr>
          <p:cNvPr id="11268" name="Rectangle 19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Service Businesses</a:t>
            </a:r>
          </a:p>
        </p:txBody>
      </p:sp>
      <p:sp>
        <p:nvSpPr>
          <p:cNvPr id="11269" name="Rectangle 19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Instead of offering products for sale, a </a:t>
            </a:r>
            <a:r>
              <a:rPr lang="en-US" altLang="en-US" sz="2800" b="1" dirty="0" smtClean="0">
                <a:solidFill>
                  <a:schemeClr val="accent2"/>
                </a:solidFill>
              </a:rPr>
              <a:t>service business</a:t>
            </a:r>
            <a:r>
              <a:rPr lang="en-US" altLang="en-US" sz="2800" dirty="0" smtClean="0"/>
              <a:t> performs activities that are consumed by customers.</a:t>
            </a:r>
          </a:p>
          <a:p>
            <a:pPr eaLnBrk="1" hangingPunct="1"/>
            <a:r>
              <a:rPr lang="en-US" altLang="en-US" sz="2800" dirty="0" smtClean="0"/>
              <a:t>Both businesses and consumers use service businesses.</a:t>
            </a:r>
          </a:p>
        </p:txBody>
      </p:sp>
      <p:graphicFrame>
        <p:nvGraphicFramePr>
          <p:cNvPr id="401634" name="Group 226"/>
          <p:cNvGraphicFramePr>
            <a:graphicFrameLocks noGrp="1"/>
          </p:cNvGraphicFramePr>
          <p:nvPr>
            <p:ph sz="half" idx="2"/>
          </p:nvPr>
        </p:nvGraphicFramePr>
        <p:xfrm>
          <a:off x="990600" y="4495800"/>
          <a:ext cx="7696200" cy="1600200"/>
        </p:xfrm>
        <a:graphic>
          <a:graphicData uri="http://schemas.openxmlformats.org/drawingml/2006/table">
            <a:tbl>
              <a:tblPr/>
              <a:tblGrid>
                <a:gridCol w="2565400">
                  <a:extLst>
                    <a:ext uri="{9D8B030D-6E8A-4147-A177-3AD203B41FA5}">
                      <a16:colId xmlns:a16="http://schemas.microsoft.com/office/drawing/2014/main" xmlns="" val="3061876611"/>
                    </a:ext>
                  </a:extLst>
                </a:gridCol>
                <a:gridCol w="2565400">
                  <a:extLst>
                    <a:ext uri="{9D8B030D-6E8A-4147-A177-3AD203B41FA5}">
                      <a16:colId xmlns:a16="http://schemas.microsoft.com/office/drawing/2014/main" xmlns="" val="559802378"/>
                    </a:ext>
                  </a:extLst>
                </a:gridCol>
                <a:gridCol w="2565400">
                  <a:extLst>
                    <a:ext uri="{9D8B030D-6E8A-4147-A177-3AD203B41FA5}">
                      <a16:colId xmlns:a16="http://schemas.microsoft.com/office/drawing/2014/main" xmlns="" val="4033696539"/>
                    </a:ext>
                  </a:extLst>
                </a:gridCol>
              </a:tblGrid>
              <a:tr h="40005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6600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Examples of Service Businesses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17479503"/>
                  </a:ext>
                </a:extLst>
              </a:tr>
              <a:tr h="400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6600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Accountants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6600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Landscapers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6600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Painters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3809287"/>
                  </a:ext>
                </a:extLst>
              </a:tr>
              <a:tr h="400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6600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Baby sitters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6600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Lawyers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6600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Pet sitters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83956891"/>
                  </a:ext>
                </a:extLst>
              </a:tr>
              <a:tr h="400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6600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Dentists and doctors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6600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Online travel agents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6600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 designers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27077387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01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solidFill>
                  <a:srgbClr val="FF6600"/>
                </a:solidFill>
              </a:rPr>
              <a:t> SLIDE </a:t>
            </a:r>
            <a:fld id="{F1C55C51-BEEB-4FD3-AFCF-6E3F656C8BBB}" type="slidenum">
              <a:rPr lang="en-US" altLang="en-US" sz="1200" smtClean="0">
                <a:solidFill>
                  <a:srgbClr val="FF66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200" smtClean="0">
              <a:solidFill>
                <a:srgbClr val="FF6600"/>
              </a:solidFill>
            </a:endParaRP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smtClean="0"/>
              <a:t>2.1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Business Activities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Generate </a:t>
            </a:r>
            <a:r>
              <a:rPr lang="en-US" altLang="en-US" dirty="0" smtClean="0"/>
              <a:t>ideas</a:t>
            </a:r>
          </a:p>
          <a:p>
            <a:pPr lvl="1" eaLnBrk="1" hangingPunct="1"/>
            <a:r>
              <a:rPr lang="en-US" altLang="en-US" dirty="0" smtClean="0"/>
              <a:t>Improve or offer something new</a:t>
            </a:r>
          </a:p>
          <a:p>
            <a:pPr lvl="1" eaLnBrk="1" hangingPunct="1"/>
            <a:r>
              <a:rPr lang="en-US" altLang="en-US" dirty="0" smtClean="0"/>
              <a:t>Good or better than the competition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Raise </a:t>
            </a:r>
            <a:r>
              <a:rPr lang="en-US" altLang="en-US" dirty="0" smtClean="0"/>
              <a:t>capital</a:t>
            </a:r>
          </a:p>
          <a:p>
            <a:pPr lvl="1" eaLnBrk="1" hangingPunct="1"/>
            <a:r>
              <a:rPr lang="en-US" dirty="0"/>
              <a:t>C</a:t>
            </a:r>
            <a:r>
              <a:rPr lang="en-US" dirty="0" smtClean="0"/>
              <a:t>apital </a:t>
            </a:r>
            <a:r>
              <a:rPr lang="en-US" dirty="0"/>
              <a:t>resources to operate a business is </a:t>
            </a:r>
            <a:r>
              <a:rPr lang="en-US" dirty="0" smtClean="0"/>
              <a:t>critical</a:t>
            </a:r>
          </a:p>
          <a:p>
            <a:pPr lvl="1" eaLnBrk="1" hangingPunct="1"/>
            <a:r>
              <a:rPr lang="en-US" dirty="0" smtClean="0"/>
              <a:t>Financial resources are needed to purchase:</a:t>
            </a:r>
          </a:p>
          <a:p>
            <a:pPr lvl="2" eaLnBrk="1" hangingPunct="1"/>
            <a:r>
              <a:rPr lang="en-US" dirty="0" smtClean="0"/>
              <a:t>Buildings and equipment</a:t>
            </a:r>
          </a:p>
          <a:p>
            <a:pPr lvl="2" eaLnBrk="1" hangingPunct="1"/>
            <a:r>
              <a:rPr lang="en-US" dirty="0" smtClean="0"/>
              <a:t>Hire and train employees</a:t>
            </a:r>
          </a:p>
          <a:p>
            <a:pPr lvl="2" eaLnBrk="1" hangingPunct="1"/>
            <a:r>
              <a:rPr lang="en-US" dirty="0" smtClean="0"/>
              <a:t>Day-to-day operations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solidFill>
                  <a:srgbClr val="FF6600"/>
                </a:solidFill>
              </a:rPr>
              <a:t> SLIDE </a:t>
            </a:r>
            <a:fld id="{F1C55C51-BEEB-4FD3-AFCF-6E3F656C8BBB}" type="slidenum">
              <a:rPr lang="en-US" altLang="en-US" sz="1200" smtClean="0">
                <a:solidFill>
                  <a:srgbClr val="FF66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200" smtClean="0">
              <a:solidFill>
                <a:srgbClr val="FF6600"/>
              </a:solidFill>
            </a:endParaRP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smtClean="0"/>
              <a:t>2.1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Business Activities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Buy goods and services</a:t>
            </a:r>
          </a:p>
          <a:p>
            <a:pPr lvl="1" eaLnBrk="1" hangingPunct="1"/>
            <a:r>
              <a:rPr lang="en-US" altLang="en-US" dirty="0" smtClean="0"/>
              <a:t>Needed for operating a business</a:t>
            </a:r>
          </a:p>
          <a:p>
            <a:pPr lvl="1" eaLnBrk="1" hangingPunct="1"/>
            <a:r>
              <a:rPr lang="en-US" altLang="en-US" dirty="0" smtClean="0"/>
              <a:t>Include inventory of goods</a:t>
            </a:r>
          </a:p>
          <a:p>
            <a:pPr lvl="1" eaLnBrk="1" hangingPunct="1"/>
            <a:r>
              <a:rPr lang="en-US" altLang="en-US" dirty="0" smtClean="0"/>
              <a:t>Expenses and equipment 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Employ </a:t>
            </a:r>
            <a:r>
              <a:rPr lang="en-US" altLang="en-US" dirty="0" smtClean="0"/>
              <a:t>and train </a:t>
            </a:r>
            <a:r>
              <a:rPr lang="en-US" altLang="en-US" dirty="0" smtClean="0"/>
              <a:t>personnel</a:t>
            </a:r>
          </a:p>
          <a:p>
            <a:pPr lvl="1" eaLnBrk="1" hangingPunct="1"/>
            <a:r>
              <a:rPr lang="en-US" dirty="0">
                <a:latin typeface="SabonLTStd-Roman"/>
              </a:rPr>
              <a:t>M</a:t>
            </a:r>
            <a:r>
              <a:rPr lang="en-US" b="0" i="0" u="none" strike="noStrike" baseline="0" dirty="0" smtClean="0">
                <a:latin typeface="SabonLTStd-Roman"/>
              </a:rPr>
              <a:t>ost important resource:</a:t>
            </a:r>
            <a:r>
              <a:rPr lang="en-US" b="0" i="0" u="none" strike="noStrike" dirty="0" smtClean="0">
                <a:latin typeface="SabonLTStd-Roman"/>
              </a:rPr>
              <a:t> People</a:t>
            </a:r>
          </a:p>
          <a:p>
            <a:pPr lvl="1" eaLnBrk="1" hangingPunct="1"/>
            <a:r>
              <a:rPr lang="en-US" altLang="en-US" dirty="0" smtClean="0">
                <a:latin typeface="SabonLTStd-Roman"/>
              </a:rPr>
              <a:t>Most businesses have a Human Resource department to hire, train, and recruit 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449624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solidFill>
                  <a:srgbClr val="FF6600"/>
                </a:solidFill>
              </a:rPr>
              <a:t> SLIDE </a:t>
            </a:r>
            <a:fld id="{F1C55C51-BEEB-4FD3-AFCF-6E3F656C8BBB}" type="slidenum">
              <a:rPr lang="en-US" altLang="en-US" sz="1200" smtClean="0">
                <a:solidFill>
                  <a:srgbClr val="FF66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200" smtClean="0">
              <a:solidFill>
                <a:srgbClr val="FF6600"/>
              </a:solidFill>
            </a:endParaRP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smtClean="0"/>
              <a:t>2.1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Business Activities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Market </a:t>
            </a:r>
            <a:r>
              <a:rPr lang="en-US" altLang="en-US" dirty="0" smtClean="0"/>
              <a:t>goods and </a:t>
            </a:r>
            <a:r>
              <a:rPr lang="en-US" altLang="en-US" dirty="0" smtClean="0"/>
              <a:t>services</a:t>
            </a:r>
          </a:p>
          <a:p>
            <a:pPr lvl="1" eaLnBrk="1" hangingPunct="1"/>
            <a:r>
              <a:rPr lang="en-US" altLang="en-US" dirty="0" smtClean="0"/>
              <a:t>Without good marketing, even the best products and services might not be known and, therefore, not purchased by consumers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Maintain business </a:t>
            </a:r>
            <a:r>
              <a:rPr lang="en-US" altLang="en-US" dirty="0" smtClean="0"/>
              <a:t>records</a:t>
            </a:r>
          </a:p>
          <a:p>
            <a:pPr lvl="1" eaLnBrk="1" hangingPunct="1"/>
            <a:r>
              <a:rPr lang="en-US" altLang="en-US" dirty="0" smtClean="0"/>
              <a:t>Computer technology to analyze financial data</a:t>
            </a:r>
          </a:p>
          <a:p>
            <a:pPr lvl="1" eaLnBrk="1" hangingPunct="1"/>
            <a:r>
              <a:rPr lang="en-US" altLang="en-US" dirty="0" smtClean="0"/>
              <a:t>The failure to keep adequate records is a major reason why some businesses fail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033526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1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9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smtClean="0">
                <a:solidFill>
                  <a:srgbClr val="336699"/>
                </a:solidFill>
              </a:rPr>
              <a:t>LESSON 2.2</a:t>
            </a: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BUSINESS OWNERSHIP</a:t>
            </a:r>
          </a:p>
        </p:txBody>
      </p:sp>
      <p:sp>
        <p:nvSpPr>
          <p:cNvPr id="1331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Describe the nine forms of business ownership</a:t>
            </a:r>
          </a:p>
          <a:p>
            <a:pPr eaLnBrk="1" hangingPunct="1"/>
            <a:r>
              <a:rPr lang="en-US" altLang="en-US" smtClean="0"/>
              <a:t>Identify five business management activities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1st ITB">
  <a:themeElements>
    <a:clrScheme name="">
      <a:dk1>
        <a:srgbClr val="000000"/>
      </a:dk1>
      <a:lt1>
        <a:srgbClr val="FFFFFF"/>
      </a:lt1>
      <a:dk2>
        <a:srgbClr val="336699"/>
      </a:dk2>
      <a:lt2>
        <a:srgbClr val="808080"/>
      </a:lt2>
      <a:accent1>
        <a:srgbClr val="CCECFF"/>
      </a:accent1>
      <a:accent2>
        <a:srgbClr val="FF6600"/>
      </a:accent2>
      <a:accent3>
        <a:srgbClr val="FFFFFF"/>
      </a:accent3>
      <a:accent4>
        <a:srgbClr val="000000"/>
      </a:accent4>
      <a:accent5>
        <a:srgbClr val="E2F4FF"/>
      </a:accent5>
      <a:accent6>
        <a:srgbClr val="E75C00"/>
      </a:accent6>
      <a:hlink>
        <a:srgbClr val="008EEE"/>
      </a:hlink>
      <a:folHlink>
        <a:srgbClr val="99CC00"/>
      </a:folHlink>
    </a:clrScheme>
    <a:fontScheme name="21st ITB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21st IT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st IT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st IT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st IT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st IT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st IT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st IT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st IT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st IT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st IT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st IT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st IT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st ITB 13">
        <a:dk1>
          <a:srgbClr val="000000"/>
        </a:dk1>
        <a:lt1>
          <a:srgbClr val="FFFFFF"/>
        </a:lt1>
        <a:dk2>
          <a:srgbClr val="006699"/>
        </a:dk2>
        <a:lt2>
          <a:srgbClr val="808080"/>
        </a:lt2>
        <a:accent1>
          <a:srgbClr val="99CCFF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5C00"/>
        </a:accent6>
        <a:hlink>
          <a:srgbClr val="3399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st ITB 14">
        <a:dk1>
          <a:srgbClr val="000000"/>
        </a:dk1>
        <a:lt1>
          <a:srgbClr val="FFFFFF"/>
        </a:lt1>
        <a:dk2>
          <a:srgbClr val="006699"/>
        </a:dk2>
        <a:lt2>
          <a:srgbClr val="808080"/>
        </a:lt2>
        <a:accent1>
          <a:srgbClr val="AFD7FF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D4E8FF"/>
        </a:accent5>
        <a:accent6>
          <a:srgbClr val="B95C00"/>
        </a:accent6>
        <a:hlink>
          <a:srgbClr val="3399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st ITB 15">
        <a:dk1>
          <a:srgbClr val="000000"/>
        </a:dk1>
        <a:lt1>
          <a:srgbClr val="FFFFFF"/>
        </a:lt1>
        <a:dk2>
          <a:srgbClr val="006699"/>
        </a:dk2>
        <a:lt2>
          <a:srgbClr val="808080"/>
        </a:lt2>
        <a:accent1>
          <a:srgbClr val="BED2E1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DBE5EE"/>
        </a:accent5>
        <a:accent6>
          <a:srgbClr val="B95C00"/>
        </a:accent6>
        <a:hlink>
          <a:srgbClr val="3399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st ITB 16">
        <a:dk1>
          <a:srgbClr val="000000"/>
        </a:dk1>
        <a:lt1>
          <a:srgbClr val="FFFFFF"/>
        </a:lt1>
        <a:dk2>
          <a:srgbClr val="006699"/>
        </a:dk2>
        <a:lt2>
          <a:srgbClr val="808080"/>
        </a:lt2>
        <a:accent1>
          <a:srgbClr val="BED2E1"/>
        </a:accent1>
        <a:accent2>
          <a:srgbClr val="339966"/>
        </a:accent2>
        <a:accent3>
          <a:srgbClr val="FFFFFF"/>
        </a:accent3>
        <a:accent4>
          <a:srgbClr val="000000"/>
        </a:accent4>
        <a:accent5>
          <a:srgbClr val="DBE5EE"/>
        </a:accent5>
        <a:accent6>
          <a:srgbClr val="2D8A5C"/>
        </a:accent6>
        <a:hlink>
          <a:srgbClr val="3399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21st ITB</Template>
  <TotalTime>972</TotalTime>
  <Words>1381</Words>
  <Application>Microsoft Office PowerPoint</Application>
  <PresentationFormat>On-screen Show (4:3)</PresentationFormat>
  <Paragraphs>251</Paragraphs>
  <Slides>37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SabonLTStd-Roman</vt:lpstr>
      <vt:lpstr>Times New Roman</vt:lpstr>
      <vt:lpstr>Arial</vt:lpstr>
      <vt:lpstr>Wingdings</vt:lpstr>
      <vt:lpstr>21st ITB</vt:lpstr>
      <vt:lpstr>BUSINESS ACTIVITIES</vt:lpstr>
      <vt:lpstr>Types of Businesses</vt:lpstr>
      <vt:lpstr>Producers</vt:lpstr>
      <vt:lpstr>Intermediaries</vt:lpstr>
      <vt:lpstr>Service Businesses</vt:lpstr>
      <vt:lpstr>Business Activities</vt:lpstr>
      <vt:lpstr>Business Activities</vt:lpstr>
      <vt:lpstr>Business Activities</vt:lpstr>
      <vt:lpstr>BUSINESS OWNERSHIP</vt:lpstr>
      <vt:lpstr>Forms of Business Ownership</vt:lpstr>
      <vt:lpstr>Common Forms of Business</vt:lpstr>
      <vt:lpstr>United States Business Ownership</vt:lpstr>
      <vt:lpstr>Franchises</vt:lpstr>
      <vt:lpstr>Cooperatives</vt:lpstr>
      <vt:lpstr>Nonprofit Corporations</vt:lpstr>
      <vt:lpstr>Joint Ventures</vt:lpstr>
      <vt:lpstr>S Corporations</vt:lpstr>
      <vt:lpstr>Limited Liability Company</vt:lpstr>
      <vt:lpstr>Management Activities</vt:lpstr>
      <vt:lpstr>Plan</vt:lpstr>
      <vt:lpstr>Organize</vt:lpstr>
      <vt:lpstr>Staff</vt:lpstr>
      <vt:lpstr>Lead</vt:lpstr>
      <vt:lpstr>Control</vt:lpstr>
      <vt:lpstr>EFFECTIVE MARKETING</vt:lpstr>
      <vt:lpstr>Marketing Basics</vt:lpstr>
      <vt:lpstr>Marketing Strategy</vt:lpstr>
      <vt:lpstr>Marketing Orientation</vt:lpstr>
      <vt:lpstr>Marketing Channels</vt:lpstr>
      <vt:lpstr>Functions of Marketing</vt:lpstr>
      <vt:lpstr>Functions of Marketing</vt:lpstr>
      <vt:lpstr>Functions of Marketing</vt:lpstr>
      <vt:lpstr>Functions of Marketing</vt:lpstr>
      <vt:lpstr>Functions of Marketing</vt:lpstr>
      <vt:lpstr>Functions of Marketing</vt:lpstr>
      <vt:lpstr>Functions of Marketing</vt:lpstr>
      <vt:lpstr>Functions of Marketing</vt:lpstr>
    </vt:vector>
  </TitlesOfParts>
  <Company>McLaughlin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1.1 MARKET ECONOMICS</dc:title>
  <dc:creator>Mary Colleen McLaughlin</dc:creator>
  <cp:lastModifiedBy>Debbie Smith</cp:lastModifiedBy>
  <cp:revision>36</cp:revision>
  <dcterms:created xsi:type="dcterms:W3CDTF">2000-07-14T04:58:51Z</dcterms:created>
  <dcterms:modified xsi:type="dcterms:W3CDTF">2017-09-12T00:34:40Z</dcterms:modified>
</cp:coreProperties>
</file>