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CENTRVLJR-LAB\APPS\APPS\Computer%20Technology%20Teachers%20Office%202007\7-%20Excel\Keys\Exercise%2011%20TICKET%20CHART%20ke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Budget</c:v>
                </c:pt>
              </c:strCache>
            </c:strRef>
          </c:tx>
          <c:invertIfNegative val="0"/>
          <c:cat>
            <c:strRef>
              <c:f>Sheet1!$A$5:$A$11</c:f>
              <c:strCache>
                <c:ptCount val="7"/>
                <c:pt idx="0">
                  <c:v>Refreshments</c:v>
                </c:pt>
                <c:pt idx="1">
                  <c:v>Publicity</c:v>
                </c:pt>
                <c:pt idx="2">
                  <c:v>Postage</c:v>
                </c:pt>
                <c:pt idx="3">
                  <c:v>Paper Products</c:v>
                </c:pt>
                <c:pt idx="4">
                  <c:v>Flyers</c:v>
                </c:pt>
                <c:pt idx="5">
                  <c:v>Decorations</c:v>
                </c:pt>
                <c:pt idx="6">
                  <c:v>Announcements</c:v>
                </c:pt>
              </c:strCache>
            </c:strRef>
          </c:cat>
          <c:val>
            <c:numRef>
              <c:f>Sheet1!$B$5:$B$11</c:f>
              <c:numCache>
                <c:formatCode>0</c:formatCode>
                <c:ptCount val="7"/>
                <c:pt idx="0">
                  <c:v>325</c:v>
                </c:pt>
                <c:pt idx="1">
                  <c:v>55</c:v>
                </c:pt>
                <c:pt idx="2">
                  <c:v>35</c:v>
                </c:pt>
                <c:pt idx="3">
                  <c:v>125</c:v>
                </c:pt>
                <c:pt idx="4">
                  <c:v>25</c:v>
                </c:pt>
                <c:pt idx="5">
                  <c:v>45</c:v>
                </c:pt>
                <c:pt idx="6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E8-4861-BFA4-B28532C6E193}"/>
            </c:ext>
          </c:extLst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Amount Spent</c:v>
                </c:pt>
              </c:strCache>
            </c:strRef>
          </c:tx>
          <c:invertIfNegative val="0"/>
          <c:cat>
            <c:strRef>
              <c:f>Sheet1!$A$5:$A$11</c:f>
              <c:strCache>
                <c:ptCount val="7"/>
                <c:pt idx="0">
                  <c:v>Refreshments</c:v>
                </c:pt>
                <c:pt idx="1">
                  <c:v>Publicity</c:v>
                </c:pt>
                <c:pt idx="2">
                  <c:v>Postage</c:v>
                </c:pt>
                <c:pt idx="3">
                  <c:v>Paper Products</c:v>
                </c:pt>
                <c:pt idx="4">
                  <c:v>Flyers</c:v>
                </c:pt>
                <c:pt idx="5">
                  <c:v>Decorations</c:v>
                </c:pt>
                <c:pt idx="6">
                  <c:v>Announcements</c:v>
                </c:pt>
              </c:strCache>
            </c:strRef>
          </c:cat>
          <c:val>
            <c:numRef>
              <c:f>Sheet1!$C$5:$C$11</c:f>
              <c:numCache>
                <c:formatCode>0</c:formatCode>
                <c:ptCount val="7"/>
                <c:pt idx="0">
                  <c:v>375</c:v>
                </c:pt>
                <c:pt idx="1">
                  <c:v>47</c:v>
                </c:pt>
                <c:pt idx="2">
                  <c:v>45</c:v>
                </c:pt>
                <c:pt idx="3">
                  <c:v>98</c:v>
                </c:pt>
                <c:pt idx="4">
                  <c:v>20</c:v>
                </c:pt>
                <c:pt idx="5">
                  <c:v>47</c:v>
                </c:pt>
                <c:pt idx="6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E8-4861-BFA4-B28532C6E1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8389248"/>
        <c:axId val="78390784"/>
        <c:axId val="0"/>
      </c:bar3DChart>
      <c:catAx>
        <c:axId val="78389248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78390784"/>
        <c:crosses val="autoZero"/>
        <c:auto val="1"/>
        <c:lblAlgn val="ctr"/>
        <c:lblOffset val="100"/>
        <c:noMultiLvlLbl val="0"/>
      </c:catAx>
      <c:valAx>
        <c:axId val="78390784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783892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0.66942</cdr:x>
      <cdr:y>0.02526</cdr:y>
    </cdr:from>
    <cdr:to>
      <cdr:x>0.8632</cdr:x>
      <cdr:y>0.15153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95600" y="76200"/>
          <a:ext cx="8382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Gridlines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0.66942</cdr:x>
      <cdr:y>0.10102</cdr:y>
    </cdr:from>
    <cdr:to>
      <cdr:x>0.73988</cdr:x>
      <cdr:y>0.17679</cdr:y>
    </cdr:to>
    <cdr:sp macro="" textlink="">
      <cdr:nvSpPr>
        <cdr:cNvPr id="4" name="Straight Arrow Connector 3"/>
        <cdr:cNvSpPr/>
      </cdr:nvSpPr>
      <cdr:spPr>
        <a:xfrm xmlns:a="http://schemas.openxmlformats.org/drawingml/2006/main" rot="10800000" flipV="1">
          <a:off x="2895600" y="304800"/>
          <a:ext cx="304800" cy="2286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44BB-7BF1-4ECE-BA6B-5258D9697FED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428D-CB43-4981-98C3-1BC54B048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44BB-7BF1-4ECE-BA6B-5258D9697FED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428D-CB43-4981-98C3-1BC54B048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44BB-7BF1-4ECE-BA6B-5258D9697FED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428D-CB43-4981-98C3-1BC54B048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44BB-7BF1-4ECE-BA6B-5258D9697FED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428D-CB43-4981-98C3-1BC54B048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44BB-7BF1-4ECE-BA6B-5258D9697FED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428D-CB43-4981-98C3-1BC54B048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44BB-7BF1-4ECE-BA6B-5258D9697FED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428D-CB43-4981-98C3-1BC54B048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44BB-7BF1-4ECE-BA6B-5258D9697FED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428D-CB43-4981-98C3-1BC54B048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44BB-7BF1-4ECE-BA6B-5258D9697FED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428D-CB43-4981-98C3-1BC54B048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44BB-7BF1-4ECE-BA6B-5258D9697FED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428D-CB43-4981-98C3-1BC54B048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44BB-7BF1-4ECE-BA6B-5258D9697FED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428D-CB43-4981-98C3-1BC54B048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44BB-7BF1-4ECE-BA6B-5258D9697FED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41428D-CB43-4981-98C3-1BC54B048F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CB44BB-7BF1-4ECE-BA6B-5258D9697FED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41428D-CB43-4981-98C3-1BC54B048F8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Know Your Charts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Unit 3 Excel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Selecting non-adjacent </a:t>
            </a:r>
            <a:r>
              <a:rPr lang="en-US" dirty="0" smtClean="0"/>
              <a:t>cells (cells that do not touch)</a:t>
            </a:r>
            <a:endParaRPr lang="en-US" dirty="0" smtClean="0"/>
          </a:p>
          <a:p>
            <a:pPr lvl="1"/>
            <a:r>
              <a:rPr lang="en-US" dirty="0" smtClean="0"/>
              <a:t>Select the first range</a:t>
            </a:r>
          </a:p>
          <a:p>
            <a:pPr lvl="1"/>
            <a:r>
              <a:rPr lang="en-US" dirty="0" smtClean="0"/>
              <a:t>Hold down the Control Key (ctrl) and select the next range.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Pie Charts can show only 1 range of information at a time. 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Working with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Insert a title you must choose a layout that includes a title or insert a textbox or WordArt.  </a:t>
            </a:r>
          </a:p>
          <a:p>
            <a:r>
              <a:rPr lang="en-US" dirty="0" smtClean="0"/>
              <a:t>Add a Sub-Title by using a layout that contains one or entering after Title and </a:t>
            </a:r>
            <a:r>
              <a:rPr lang="en-US" smtClean="0"/>
              <a:t>adding sub-title. 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23438" r="53906" b="80593"/>
          <a:stretch>
            <a:fillRect/>
          </a:stretch>
        </p:blipFill>
        <p:spPr bwMode="auto">
          <a:xfrm>
            <a:off x="4648200" y="2133600"/>
            <a:ext cx="3683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X axis is the horizontal</a:t>
            </a:r>
          </a:p>
          <a:p>
            <a:r>
              <a:rPr lang="en-US" dirty="0" smtClean="0"/>
              <a:t>Y axis is vertical</a:t>
            </a:r>
          </a:p>
          <a:p>
            <a:r>
              <a:rPr lang="en-US" dirty="0" smtClean="0"/>
              <a:t>Gridlines help make charts easier to read by adding lines.</a:t>
            </a:r>
          </a:p>
          <a:p>
            <a:r>
              <a:rPr lang="en-US" dirty="0" smtClean="0"/>
              <a:t>Legend identifies colors and patterns within the chart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 noGrp="1"/>
          </p:cNvGraphicFramePr>
          <p:nvPr/>
        </p:nvGraphicFramePr>
        <p:xfrm>
          <a:off x="4572000" y="2057400"/>
          <a:ext cx="4325556" cy="3017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772400" y="2743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Legend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00800" y="5105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axis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19600" y="51054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Axis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4686300" y="46863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6972300" y="50673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8382000" y="3048000"/>
            <a:ext cx="228600" cy="272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 chart is a graphical representation of data</a:t>
            </a:r>
          </a:p>
          <a:p>
            <a:pPr lvl="1"/>
            <a:r>
              <a:rPr lang="en-US" dirty="0" smtClean="0"/>
              <a:t>Column Charts: </a:t>
            </a:r>
          </a:p>
          <a:p>
            <a:pPr lvl="2"/>
            <a:r>
              <a:rPr lang="en-US" dirty="0" smtClean="0"/>
              <a:t>show relationships among categories of data</a:t>
            </a:r>
          </a:p>
          <a:p>
            <a:pPr lvl="1"/>
            <a:r>
              <a:rPr lang="en-US" dirty="0" smtClean="0"/>
              <a:t>Line Charts:  </a:t>
            </a:r>
          </a:p>
          <a:p>
            <a:pPr lvl="2"/>
            <a:r>
              <a:rPr lang="en-US" dirty="0" smtClean="0"/>
              <a:t>show trends over time</a:t>
            </a:r>
          </a:p>
          <a:p>
            <a:pPr lvl="1"/>
            <a:r>
              <a:rPr lang="en-US" dirty="0" smtClean="0"/>
              <a:t>Pie Charts:  </a:t>
            </a:r>
          </a:p>
          <a:p>
            <a:pPr lvl="2"/>
            <a:r>
              <a:rPr lang="en-US" dirty="0" smtClean="0"/>
              <a:t>show relationship of a part to the whole</a:t>
            </a:r>
          </a:p>
          <a:p>
            <a:pPr lvl="1"/>
            <a:r>
              <a:rPr lang="en-US" dirty="0" smtClean="0"/>
              <a:t>Scatter Charts:  </a:t>
            </a:r>
          </a:p>
          <a:p>
            <a:pPr lvl="2"/>
            <a:r>
              <a:rPr lang="en-US" dirty="0" smtClean="0"/>
              <a:t>show relationship between two categories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Charts How are They Displayed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Embedded Chart:</a:t>
            </a:r>
          </a:p>
          <a:p>
            <a:pPr lvl="1"/>
            <a:r>
              <a:rPr lang="en-US" dirty="0" smtClean="0"/>
              <a:t>Created within the worksheet</a:t>
            </a:r>
          </a:p>
          <a:p>
            <a:pPr lvl="1"/>
            <a:r>
              <a:rPr lang="en-US" dirty="0" smtClean="0"/>
              <a:t>This is the default location </a:t>
            </a:r>
          </a:p>
          <a:p>
            <a:pPr lvl="1"/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 t="19407" r="63281"/>
          <a:stretch>
            <a:fillRect/>
          </a:stretch>
        </p:blipFill>
        <p:spPr bwMode="auto">
          <a:xfrm>
            <a:off x="5410200" y="2133600"/>
            <a:ext cx="2575254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Charts How are They Displayed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Chart Sheet:</a:t>
            </a:r>
          </a:p>
          <a:p>
            <a:pPr lvl="1"/>
            <a:r>
              <a:rPr lang="en-US" dirty="0" smtClean="0"/>
              <a:t>This appears as a separate sheet in the workbook</a:t>
            </a:r>
          </a:p>
          <a:p>
            <a:pPr lvl="1"/>
            <a:r>
              <a:rPr lang="en-US" dirty="0" smtClean="0"/>
              <a:t>You have to move the chart in order for it to be displayed on a separate sheet.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429000"/>
            <a:ext cx="3825199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Arrow Connector 6"/>
          <p:cNvCxnSpPr/>
          <p:nvPr/>
        </p:nvCxnSpPr>
        <p:spPr>
          <a:xfrm flipV="1">
            <a:off x="3505200" y="60960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Place Chart on a New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the embedded chart or the chart sheet to select it and to display the chart tools. </a:t>
            </a:r>
          </a:p>
          <a:p>
            <a:r>
              <a:rPr lang="en-US" dirty="0" smtClean="0"/>
              <a:t>On the </a:t>
            </a:r>
            <a:r>
              <a:rPr lang="en-US" b="1" dirty="0" smtClean="0"/>
              <a:t>Design</a:t>
            </a:r>
            <a:r>
              <a:rPr lang="en-US" dirty="0" smtClean="0"/>
              <a:t> tab, in the </a:t>
            </a:r>
            <a:r>
              <a:rPr lang="en-US" b="1" dirty="0" smtClean="0"/>
              <a:t>Location</a:t>
            </a:r>
            <a:r>
              <a:rPr lang="en-US" dirty="0" smtClean="0"/>
              <a:t> group, click </a:t>
            </a:r>
            <a:r>
              <a:rPr lang="en-US" b="1" dirty="0" smtClean="0"/>
              <a:t>Move Chart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Under </a:t>
            </a:r>
            <a:r>
              <a:rPr lang="en-US" b="1" dirty="0" smtClean="0"/>
              <a:t>Choose where you want the chart to be placed</a:t>
            </a:r>
            <a:r>
              <a:rPr lang="en-US" dirty="0" smtClean="0"/>
              <a:t>, do one of the following: </a:t>
            </a:r>
          </a:p>
          <a:p>
            <a:pPr lvl="1"/>
            <a:r>
              <a:rPr lang="en-US" dirty="0" smtClean="0"/>
              <a:t>To display the chart in a chart sheet, click </a:t>
            </a:r>
            <a:r>
              <a:rPr lang="en-US" b="1" dirty="0" smtClean="0"/>
              <a:t>New sheet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Create a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the data to be charted </a:t>
            </a:r>
          </a:p>
          <a:p>
            <a:pPr lvl="1"/>
            <a:r>
              <a:rPr lang="en-US" dirty="0" smtClean="0"/>
              <a:t>This usually DOES NOT include Totals!</a:t>
            </a:r>
          </a:p>
          <a:p>
            <a:r>
              <a:rPr lang="en-US" dirty="0" smtClean="0"/>
              <a:t>Choose Insert Tab</a:t>
            </a:r>
          </a:p>
          <a:p>
            <a:r>
              <a:rPr lang="en-US" dirty="0" smtClean="0"/>
              <a:t>Choose Chart  type</a:t>
            </a:r>
          </a:p>
          <a:p>
            <a:r>
              <a:rPr lang="en-US" dirty="0" smtClean="0"/>
              <a:t>Select Chart Layout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Renaming a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648200" cy="4434840"/>
          </a:xfrm>
        </p:spPr>
        <p:txBody>
          <a:bodyPr/>
          <a:lstStyle/>
          <a:p>
            <a:r>
              <a:rPr lang="en-US" dirty="0" smtClean="0"/>
              <a:t>Right click on the sheet tab</a:t>
            </a:r>
          </a:p>
          <a:p>
            <a:r>
              <a:rPr lang="en-US" dirty="0" smtClean="0"/>
              <a:t>Rename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r="54717"/>
          <a:stretch>
            <a:fillRect/>
          </a:stretch>
        </p:blipFill>
        <p:spPr bwMode="auto">
          <a:xfrm>
            <a:off x="5486400" y="1676400"/>
            <a:ext cx="2819400" cy="4669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the Chart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change items on the chart </a:t>
            </a:r>
          </a:p>
          <a:p>
            <a:pPr lvl="1"/>
            <a:r>
              <a:rPr lang="en-US" dirty="0" smtClean="0"/>
              <a:t>Right click on the chart area</a:t>
            </a:r>
          </a:p>
          <a:p>
            <a:r>
              <a:rPr lang="en-US" dirty="0" smtClean="0"/>
              <a:t>To resize the chart</a:t>
            </a:r>
          </a:p>
          <a:p>
            <a:pPr lvl="1"/>
            <a:r>
              <a:rPr lang="en-US" dirty="0" smtClean="0"/>
              <a:t>Click on the sizing handles and drag to new size</a:t>
            </a:r>
          </a:p>
          <a:p>
            <a:r>
              <a:rPr lang="en-US" dirty="0" smtClean="0"/>
              <a:t>To move the chart on the sheet</a:t>
            </a:r>
          </a:p>
          <a:p>
            <a:pPr lvl="1"/>
            <a:r>
              <a:rPr lang="en-US" dirty="0" smtClean="0"/>
              <a:t>Click in white area of chart and drag to new location</a:t>
            </a:r>
          </a:p>
          <a:p>
            <a:r>
              <a:rPr lang="en-US" dirty="0" smtClean="0"/>
              <a:t>To Copy the Chart</a:t>
            </a:r>
          </a:p>
          <a:p>
            <a:pPr lvl="1"/>
            <a:r>
              <a:rPr lang="en-US" dirty="0" smtClean="0"/>
              <a:t>Right click in Chart area and choose copy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 in a chart is an object to change the appearance of an object you </a:t>
            </a:r>
            <a:r>
              <a:rPr lang="en-US" dirty="0" smtClean="0"/>
              <a:t>can</a:t>
            </a:r>
          </a:p>
          <a:p>
            <a:pPr lvl="1"/>
            <a:r>
              <a:rPr lang="en-US" dirty="0" smtClean="0"/>
              <a:t>Use the Chart Tools tab</a:t>
            </a:r>
            <a:endParaRPr lang="en-US" dirty="0" smtClean="0"/>
          </a:p>
          <a:p>
            <a:pPr lvl="1"/>
            <a:r>
              <a:rPr lang="en-US" dirty="0" smtClean="0"/>
              <a:t>Double click to open the formatting dialogue box</a:t>
            </a:r>
          </a:p>
          <a:p>
            <a:pPr lvl="1"/>
            <a:r>
              <a:rPr lang="en-US" dirty="0" smtClean="0"/>
              <a:t>Right click and choose the appropriate tool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2891</TotalTime>
  <Words>428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Constantia</vt:lpstr>
      <vt:lpstr>Wingdings 2</vt:lpstr>
      <vt:lpstr>Flow</vt:lpstr>
      <vt:lpstr>Know Your Charts</vt:lpstr>
      <vt:lpstr>Charts</vt:lpstr>
      <vt:lpstr>Charts How are They Displayed</vt:lpstr>
      <vt:lpstr>Charts How are They Displayed</vt:lpstr>
      <vt:lpstr>How to Place Chart on a New Sheet</vt:lpstr>
      <vt:lpstr>Steps to Create a Chart</vt:lpstr>
      <vt:lpstr>Renaming a Sheet</vt:lpstr>
      <vt:lpstr>Working with the Chart</vt:lpstr>
      <vt:lpstr>Working with Charts</vt:lpstr>
      <vt:lpstr>Working with Charts</vt:lpstr>
      <vt:lpstr>Working with Charts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 Your Charts</dc:title>
  <dc:creator> CJH</dc:creator>
  <cp:lastModifiedBy>AMY AXTELL</cp:lastModifiedBy>
  <cp:revision>111</cp:revision>
  <dcterms:created xsi:type="dcterms:W3CDTF">2008-02-20T17:51:33Z</dcterms:created>
  <dcterms:modified xsi:type="dcterms:W3CDTF">2019-03-11T18:05:05Z</dcterms:modified>
</cp:coreProperties>
</file>