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77" r:id="rId3"/>
    <p:sldId id="275" r:id="rId4"/>
    <p:sldId id="279" r:id="rId5"/>
    <p:sldId id="281" r:id="rId6"/>
    <p:sldId id="274" r:id="rId7"/>
    <p:sldId id="291" r:id="rId8"/>
  </p:sldIdLst>
  <p:sldSz cx="9144000" cy="6858000" type="screen4x3"/>
  <p:notesSz cx="6858000" cy="9144000"/>
  <p:custDataLst>
    <p:tags r:id="rId10"/>
  </p:custDataLst>
  <p:defaultTextStyle>
    <a:defPPr>
      <a:defRPr lang="en-US"/>
    </a:defPPr>
    <a:lvl1pPr algn="l" rtl="0" fontAlgn="base">
      <a:spcBef>
        <a:spcPct val="0"/>
      </a:spcBef>
      <a:spcAft>
        <a:spcPct val="0"/>
      </a:spcAft>
      <a:defRPr kern="1200">
        <a:solidFill>
          <a:schemeClr val="tx1"/>
        </a:solidFill>
        <a:latin typeface="Century Gothic" pitchFamily="34" charset="0"/>
        <a:ea typeface="+mn-ea"/>
        <a:cs typeface="Arial" charset="0"/>
      </a:defRPr>
    </a:lvl1pPr>
    <a:lvl2pPr marL="457200" algn="l" rtl="0" fontAlgn="base">
      <a:spcBef>
        <a:spcPct val="0"/>
      </a:spcBef>
      <a:spcAft>
        <a:spcPct val="0"/>
      </a:spcAft>
      <a:defRPr kern="1200">
        <a:solidFill>
          <a:schemeClr val="tx1"/>
        </a:solidFill>
        <a:latin typeface="Century Gothic" pitchFamily="34" charset="0"/>
        <a:ea typeface="+mn-ea"/>
        <a:cs typeface="Arial" charset="0"/>
      </a:defRPr>
    </a:lvl2pPr>
    <a:lvl3pPr marL="914400" algn="l" rtl="0" fontAlgn="base">
      <a:spcBef>
        <a:spcPct val="0"/>
      </a:spcBef>
      <a:spcAft>
        <a:spcPct val="0"/>
      </a:spcAft>
      <a:defRPr kern="1200">
        <a:solidFill>
          <a:schemeClr val="tx1"/>
        </a:solidFill>
        <a:latin typeface="Century Gothic" pitchFamily="34" charset="0"/>
        <a:ea typeface="+mn-ea"/>
        <a:cs typeface="Arial" charset="0"/>
      </a:defRPr>
    </a:lvl3pPr>
    <a:lvl4pPr marL="1371600" algn="l" rtl="0" fontAlgn="base">
      <a:spcBef>
        <a:spcPct val="0"/>
      </a:spcBef>
      <a:spcAft>
        <a:spcPct val="0"/>
      </a:spcAft>
      <a:defRPr kern="1200">
        <a:solidFill>
          <a:schemeClr val="tx1"/>
        </a:solidFill>
        <a:latin typeface="Century Gothic" pitchFamily="34" charset="0"/>
        <a:ea typeface="+mn-ea"/>
        <a:cs typeface="Arial" charset="0"/>
      </a:defRPr>
    </a:lvl4pPr>
    <a:lvl5pPr marL="1828800" algn="l" rtl="0" fontAlgn="base">
      <a:spcBef>
        <a:spcPct val="0"/>
      </a:spcBef>
      <a:spcAft>
        <a:spcPct val="0"/>
      </a:spcAft>
      <a:defRPr kern="1200">
        <a:solidFill>
          <a:schemeClr val="tx1"/>
        </a:solidFill>
        <a:latin typeface="Century Gothic" pitchFamily="34" charset="0"/>
        <a:ea typeface="+mn-ea"/>
        <a:cs typeface="Arial" charset="0"/>
      </a:defRPr>
    </a:lvl5pPr>
    <a:lvl6pPr marL="2286000" algn="l" defTabSz="914400" rtl="0" eaLnBrk="1" latinLnBrk="0" hangingPunct="1">
      <a:defRPr kern="1200">
        <a:solidFill>
          <a:schemeClr val="tx1"/>
        </a:solidFill>
        <a:latin typeface="Century Gothic" pitchFamily="34" charset="0"/>
        <a:ea typeface="+mn-ea"/>
        <a:cs typeface="Arial" charset="0"/>
      </a:defRPr>
    </a:lvl6pPr>
    <a:lvl7pPr marL="2743200" algn="l" defTabSz="914400" rtl="0" eaLnBrk="1" latinLnBrk="0" hangingPunct="1">
      <a:defRPr kern="1200">
        <a:solidFill>
          <a:schemeClr val="tx1"/>
        </a:solidFill>
        <a:latin typeface="Century Gothic" pitchFamily="34" charset="0"/>
        <a:ea typeface="+mn-ea"/>
        <a:cs typeface="Arial" charset="0"/>
      </a:defRPr>
    </a:lvl7pPr>
    <a:lvl8pPr marL="3200400" algn="l" defTabSz="914400" rtl="0" eaLnBrk="1" latinLnBrk="0" hangingPunct="1">
      <a:defRPr kern="1200">
        <a:solidFill>
          <a:schemeClr val="tx1"/>
        </a:solidFill>
        <a:latin typeface="Century Gothic" pitchFamily="34" charset="0"/>
        <a:ea typeface="+mn-ea"/>
        <a:cs typeface="Arial" charset="0"/>
      </a:defRPr>
    </a:lvl8pPr>
    <a:lvl9pPr marL="3657600" algn="l" defTabSz="914400" rtl="0" eaLnBrk="1" latinLnBrk="0" hangingPunct="1">
      <a:defRPr kern="1200">
        <a:solidFill>
          <a:schemeClr val="tx1"/>
        </a:solidFill>
        <a:latin typeface="Century Gothic"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35" autoAdjust="0"/>
  </p:normalViewPr>
  <p:slideViewPr>
    <p:cSldViewPr>
      <p:cViewPr varScale="1">
        <p:scale>
          <a:sx n="66" d="100"/>
          <a:sy n="66" d="100"/>
        </p:scale>
        <p:origin x="150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Arial" charset="0"/>
              </a:defRPr>
            </a:lvl1pPr>
          </a:lstStyle>
          <a:p>
            <a:pPr>
              <a:defRPr/>
            </a:pPr>
            <a:fld id="{339D61C9-10AA-4272-BF20-1DBB7EFCCD88}" type="datetimeFigureOut">
              <a:rPr lang="en-US"/>
              <a:pPr>
                <a:defRPr/>
              </a:pPr>
              <a:t>9/14/2018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Arial" charset="0"/>
              </a:defRPr>
            </a:lvl1pPr>
          </a:lstStyle>
          <a:p>
            <a:pPr>
              <a:defRPr/>
            </a:pPr>
            <a:fld id="{5234E210-5250-4D06-AD8B-FC3BF8B19B7F}" type="slidenum">
              <a:rPr lang="en-US"/>
              <a:pPr>
                <a:defRPr/>
              </a:pPr>
              <a:t>‹#›</a:t>
            </a:fld>
            <a:endParaRPr lang="en-US"/>
          </a:p>
        </p:txBody>
      </p:sp>
    </p:spTree>
    <p:extLst>
      <p:ext uri="{BB962C8B-B14F-4D97-AF65-F5344CB8AC3E}">
        <p14:creationId xmlns:p14="http://schemas.microsoft.com/office/powerpoint/2010/main" val="865554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cs typeface="Arial" charset="0"/>
              </a:defRPr>
            </a:lvl1pPr>
            <a:lvl2pPr marL="742950" indent="-285750" eaLnBrk="0" hangingPunct="0">
              <a:defRPr>
                <a:solidFill>
                  <a:schemeClr val="tx1"/>
                </a:solidFill>
                <a:latin typeface="Century Gothic" pitchFamily="34" charset="0"/>
                <a:cs typeface="Arial" charset="0"/>
              </a:defRPr>
            </a:lvl2pPr>
            <a:lvl3pPr marL="1143000" indent="-228600" eaLnBrk="0" hangingPunct="0">
              <a:defRPr>
                <a:solidFill>
                  <a:schemeClr val="tx1"/>
                </a:solidFill>
                <a:latin typeface="Century Gothic" pitchFamily="34" charset="0"/>
                <a:cs typeface="Arial" charset="0"/>
              </a:defRPr>
            </a:lvl3pPr>
            <a:lvl4pPr marL="1600200" indent="-228600" eaLnBrk="0" hangingPunct="0">
              <a:defRPr>
                <a:solidFill>
                  <a:schemeClr val="tx1"/>
                </a:solidFill>
                <a:latin typeface="Century Gothic" pitchFamily="34" charset="0"/>
                <a:cs typeface="Arial" charset="0"/>
              </a:defRPr>
            </a:lvl4pPr>
            <a:lvl5pPr marL="2057400" indent="-228600" eaLnBrk="0" hangingPunct="0">
              <a:defRPr>
                <a:solidFill>
                  <a:schemeClr val="tx1"/>
                </a:solidFill>
                <a:latin typeface="Century Gothic" pitchFamily="34" charset="0"/>
                <a:cs typeface="Arial" charset="0"/>
              </a:defRPr>
            </a:lvl5pPr>
            <a:lvl6pPr marL="2514600" indent="-228600" eaLnBrk="0" fontAlgn="base" hangingPunct="0">
              <a:spcBef>
                <a:spcPct val="0"/>
              </a:spcBef>
              <a:spcAft>
                <a:spcPct val="0"/>
              </a:spcAft>
              <a:defRPr>
                <a:solidFill>
                  <a:schemeClr val="tx1"/>
                </a:solidFill>
                <a:latin typeface="Century Gothic" pitchFamily="34" charset="0"/>
                <a:cs typeface="Arial" charset="0"/>
              </a:defRPr>
            </a:lvl6pPr>
            <a:lvl7pPr marL="2971800" indent="-228600" eaLnBrk="0" fontAlgn="base" hangingPunct="0">
              <a:spcBef>
                <a:spcPct val="0"/>
              </a:spcBef>
              <a:spcAft>
                <a:spcPct val="0"/>
              </a:spcAft>
              <a:defRPr>
                <a:solidFill>
                  <a:schemeClr val="tx1"/>
                </a:solidFill>
                <a:latin typeface="Century Gothic" pitchFamily="34" charset="0"/>
                <a:cs typeface="Arial" charset="0"/>
              </a:defRPr>
            </a:lvl7pPr>
            <a:lvl8pPr marL="3429000" indent="-228600" eaLnBrk="0" fontAlgn="base" hangingPunct="0">
              <a:spcBef>
                <a:spcPct val="0"/>
              </a:spcBef>
              <a:spcAft>
                <a:spcPct val="0"/>
              </a:spcAft>
              <a:defRPr>
                <a:solidFill>
                  <a:schemeClr val="tx1"/>
                </a:solidFill>
                <a:latin typeface="Century Gothic" pitchFamily="34" charset="0"/>
                <a:cs typeface="Arial" charset="0"/>
              </a:defRPr>
            </a:lvl8pPr>
            <a:lvl9pPr marL="3886200" indent="-228600" eaLnBrk="0" fontAlgn="base" hangingPunct="0">
              <a:spcBef>
                <a:spcPct val="0"/>
              </a:spcBef>
              <a:spcAft>
                <a:spcPct val="0"/>
              </a:spcAft>
              <a:defRPr>
                <a:solidFill>
                  <a:schemeClr val="tx1"/>
                </a:solidFill>
                <a:latin typeface="Century Gothic" pitchFamily="34" charset="0"/>
                <a:cs typeface="Arial" charset="0"/>
              </a:defRPr>
            </a:lvl9pPr>
          </a:lstStyle>
          <a:p>
            <a:pPr eaLnBrk="1" hangingPunct="1"/>
            <a:fld id="{617EB4BF-9F4B-4C74-A608-F25B876DA144}" type="slidenum">
              <a:rPr lang="en-US" smtClean="0"/>
              <a:pPr eaLnBrk="1" hangingPunct="1"/>
              <a:t>1</a:t>
            </a:fld>
            <a:endParaRPr lang="en-US" smtClean="0"/>
          </a:p>
        </p:txBody>
      </p:sp>
    </p:spTree>
    <p:extLst>
      <p:ext uri="{BB962C8B-B14F-4D97-AF65-F5344CB8AC3E}">
        <p14:creationId xmlns:p14="http://schemas.microsoft.com/office/powerpoint/2010/main" val="337754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cs typeface="Arial" charset="0"/>
              </a:defRPr>
            </a:lvl1pPr>
            <a:lvl2pPr marL="742950" indent="-285750" eaLnBrk="0" hangingPunct="0">
              <a:defRPr>
                <a:solidFill>
                  <a:schemeClr val="tx1"/>
                </a:solidFill>
                <a:latin typeface="Century Gothic" pitchFamily="34" charset="0"/>
                <a:cs typeface="Arial" charset="0"/>
              </a:defRPr>
            </a:lvl2pPr>
            <a:lvl3pPr marL="1143000" indent="-228600" eaLnBrk="0" hangingPunct="0">
              <a:defRPr>
                <a:solidFill>
                  <a:schemeClr val="tx1"/>
                </a:solidFill>
                <a:latin typeface="Century Gothic" pitchFamily="34" charset="0"/>
                <a:cs typeface="Arial" charset="0"/>
              </a:defRPr>
            </a:lvl3pPr>
            <a:lvl4pPr marL="1600200" indent="-228600" eaLnBrk="0" hangingPunct="0">
              <a:defRPr>
                <a:solidFill>
                  <a:schemeClr val="tx1"/>
                </a:solidFill>
                <a:latin typeface="Century Gothic" pitchFamily="34" charset="0"/>
                <a:cs typeface="Arial" charset="0"/>
              </a:defRPr>
            </a:lvl4pPr>
            <a:lvl5pPr marL="2057400" indent="-228600" eaLnBrk="0" hangingPunct="0">
              <a:defRPr>
                <a:solidFill>
                  <a:schemeClr val="tx1"/>
                </a:solidFill>
                <a:latin typeface="Century Gothic" pitchFamily="34" charset="0"/>
                <a:cs typeface="Arial" charset="0"/>
              </a:defRPr>
            </a:lvl5pPr>
            <a:lvl6pPr marL="2514600" indent="-228600" eaLnBrk="0" fontAlgn="base" hangingPunct="0">
              <a:spcBef>
                <a:spcPct val="0"/>
              </a:spcBef>
              <a:spcAft>
                <a:spcPct val="0"/>
              </a:spcAft>
              <a:defRPr>
                <a:solidFill>
                  <a:schemeClr val="tx1"/>
                </a:solidFill>
                <a:latin typeface="Century Gothic" pitchFamily="34" charset="0"/>
                <a:cs typeface="Arial" charset="0"/>
              </a:defRPr>
            </a:lvl6pPr>
            <a:lvl7pPr marL="2971800" indent="-228600" eaLnBrk="0" fontAlgn="base" hangingPunct="0">
              <a:spcBef>
                <a:spcPct val="0"/>
              </a:spcBef>
              <a:spcAft>
                <a:spcPct val="0"/>
              </a:spcAft>
              <a:defRPr>
                <a:solidFill>
                  <a:schemeClr val="tx1"/>
                </a:solidFill>
                <a:latin typeface="Century Gothic" pitchFamily="34" charset="0"/>
                <a:cs typeface="Arial" charset="0"/>
              </a:defRPr>
            </a:lvl7pPr>
            <a:lvl8pPr marL="3429000" indent="-228600" eaLnBrk="0" fontAlgn="base" hangingPunct="0">
              <a:spcBef>
                <a:spcPct val="0"/>
              </a:spcBef>
              <a:spcAft>
                <a:spcPct val="0"/>
              </a:spcAft>
              <a:defRPr>
                <a:solidFill>
                  <a:schemeClr val="tx1"/>
                </a:solidFill>
                <a:latin typeface="Century Gothic" pitchFamily="34" charset="0"/>
                <a:cs typeface="Arial" charset="0"/>
              </a:defRPr>
            </a:lvl8pPr>
            <a:lvl9pPr marL="3886200" indent="-228600" eaLnBrk="0" fontAlgn="base" hangingPunct="0">
              <a:spcBef>
                <a:spcPct val="0"/>
              </a:spcBef>
              <a:spcAft>
                <a:spcPct val="0"/>
              </a:spcAft>
              <a:defRPr>
                <a:solidFill>
                  <a:schemeClr val="tx1"/>
                </a:solidFill>
                <a:latin typeface="Century Gothic" pitchFamily="34" charset="0"/>
                <a:cs typeface="Arial" charset="0"/>
              </a:defRPr>
            </a:lvl9pPr>
          </a:lstStyle>
          <a:p>
            <a:pPr eaLnBrk="1" hangingPunct="1"/>
            <a:fld id="{AB842B81-9C25-491A-8580-DA5F34E6F54B}" type="slidenum">
              <a:rPr lang="en-US" smtClean="0"/>
              <a:pPr eaLnBrk="1" hangingPunct="1"/>
              <a:t>2</a:t>
            </a:fld>
            <a:endParaRPr lang="en-US" smtClean="0"/>
          </a:p>
        </p:txBody>
      </p:sp>
    </p:spTree>
    <p:extLst>
      <p:ext uri="{BB962C8B-B14F-4D97-AF65-F5344CB8AC3E}">
        <p14:creationId xmlns:p14="http://schemas.microsoft.com/office/powerpoint/2010/main" val="3397259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cs typeface="Arial" charset="0"/>
              </a:defRPr>
            </a:lvl1pPr>
            <a:lvl2pPr marL="742950" indent="-285750" eaLnBrk="0" hangingPunct="0">
              <a:defRPr>
                <a:solidFill>
                  <a:schemeClr val="tx1"/>
                </a:solidFill>
                <a:latin typeface="Century Gothic" pitchFamily="34" charset="0"/>
                <a:cs typeface="Arial" charset="0"/>
              </a:defRPr>
            </a:lvl2pPr>
            <a:lvl3pPr marL="1143000" indent="-228600" eaLnBrk="0" hangingPunct="0">
              <a:defRPr>
                <a:solidFill>
                  <a:schemeClr val="tx1"/>
                </a:solidFill>
                <a:latin typeface="Century Gothic" pitchFamily="34" charset="0"/>
                <a:cs typeface="Arial" charset="0"/>
              </a:defRPr>
            </a:lvl3pPr>
            <a:lvl4pPr marL="1600200" indent="-228600" eaLnBrk="0" hangingPunct="0">
              <a:defRPr>
                <a:solidFill>
                  <a:schemeClr val="tx1"/>
                </a:solidFill>
                <a:latin typeface="Century Gothic" pitchFamily="34" charset="0"/>
                <a:cs typeface="Arial" charset="0"/>
              </a:defRPr>
            </a:lvl4pPr>
            <a:lvl5pPr marL="2057400" indent="-228600" eaLnBrk="0" hangingPunct="0">
              <a:defRPr>
                <a:solidFill>
                  <a:schemeClr val="tx1"/>
                </a:solidFill>
                <a:latin typeface="Century Gothic" pitchFamily="34" charset="0"/>
                <a:cs typeface="Arial" charset="0"/>
              </a:defRPr>
            </a:lvl5pPr>
            <a:lvl6pPr marL="2514600" indent="-228600" eaLnBrk="0" fontAlgn="base" hangingPunct="0">
              <a:spcBef>
                <a:spcPct val="0"/>
              </a:spcBef>
              <a:spcAft>
                <a:spcPct val="0"/>
              </a:spcAft>
              <a:defRPr>
                <a:solidFill>
                  <a:schemeClr val="tx1"/>
                </a:solidFill>
                <a:latin typeface="Century Gothic" pitchFamily="34" charset="0"/>
                <a:cs typeface="Arial" charset="0"/>
              </a:defRPr>
            </a:lvl6pPr>
            <a:lvl7pPr marL="2971800" indent="-228600" eaLnBrk="0" fontAlgn="base" hangingPunct="0">
              <a:spcBef>
                <a:spcPct val="0"/>
              </a:spcBef>
              <a:spcAft>
                <a:spcPct val="0"/>
              </a:spcAft>
              <a:defRPr>
                <a:solidFill>
                  <a:schemeClr val="tx1"/>
                </a:solidFill>
                <a:latin typeface="Century Gothic" pitchFamily="34" charset="0"/>
                <a:cs typeface="Arial" charset="0"/>
              </a:defRPr>
            </a:lvl7pPr>
            <a:lvl8pPr marL="3429000" indent="-228600" eaLnBrk="0" fontAlgn="base" hangingPunct="0">
              <a:spcBef>
                <a:spcPct val="0"/>
              </a:spcBef>
              <a:spcAft>
                <a:spcPct val="0"/>
              </a:spcAft>
              <a:defRPr>
                <a:solidFill>
                  <a:schemeClr val="tx1"/>
                </a:solidFill>
                <a:latin typeface="Century Gothic" pitchFamily="34" charset="0"/>
                <a:cs typeface="Arial" charset="0"/>
              </a:defRPr>
            </a:lvl8pPr>
            <a:lvl9pPr marL="3886200" indent="-228600" eaLnBrk="0" fontAlgn="base" hangingPunct="0">
              <a:spcBef>
                <a:spcPct val="0"/>
              </a:spcBef>
              <a:spcAft>
                <a:spcPct val="0"/>
              </a:spcAft>
              <a:defRPr>
                <a:solidFill>
                  <a:schemeClr val="tx1"/>
                </a:solidFill>
                <a:latin typeface="Century Gothic" pitchFamily="34" charset="0"/>
                <a:cs typeface="Arial" charset="0"/>
              </a:defRPr>
            </a:lvl9pPr>
          </a:lstStyle>
          <a:p>
            <a:pPr eaLnBrk="1" hangingPunct="1"/>
            <a:fld id="{1D9EF3FC-2BEB-4F71-BE0D-9E80B83189C3}" type="slidenum">
              <a:rPr lang="en-US" smtClean="0"/>
              <a:pPr eaLnBrk="1" hangingPunct="1"/>
              <a:t>3</a:t>
            </a:fld>
            <a:endParaRPr lang="en-US" smtClean="0"/>
          </a:p>
        </p:txBody>
      </p:sp>
    </p:spTree>
    <p:extLst>
      <p:ext uri="{BB962C8B-B14F-4D97-AF65-F5344CB8AC3E}">
        <p14:creationId xmlns:p14="http://schemas.microsoft.com/office/powerpoint/2010/main" val="905881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Military</a:t>
            </a:r>
          </a:p>
          <a:p>
            <a:pPr eaLnBrk="1" hangingPunct="1">
              <a:spcBef>
                <a:spcPct val="0"/>
              </a:spcBef>
            </a:pPr>
            <a:r>
              <a:rPr lang="en-US" dirty="0" smtClean="0"/>
              <a:t>Military demands are similar to consumer demand: low power, lightweight, high performance, and long battery life. Small handheld wearable computers enable a soldier to free one or both hands, which means a more alert soldier than one sitting at a laptop. </a:t>
            </a:r>
          </a:p>
          <a:p>
            <a:pPr eaLnBrk="1" hangingPunct="1">
              <a:spcBef>
                <a:spcPct val="0"/>
              </a:spcBef>
            </a:pPr>
            <a:endParaRPr lang="en-US" dirty="0" smtClean="0"/>
          </a:p>
          <a:p>
            <a:pPr eaLnBrk="1" hangingPunct="1">
              <a:spcBef>
                <a:spcPct val="0"/>
              </a:spcBef>
            </a:pPr>
            <a:r>
              <a:rPr lang="en-US" dirty="0" smtClean="0"/>
              <a:t>A large push is under way to improve video capability on wearable displays to better take advantage of sensor fusion and provide situational awareness not only to battlefield commanders, but also down to individual soldiers.</a:t>
            </a:r>
          </a:p>
          <a:p>
            <a:pPr eaLnBrk="1" hangingPunct="1">
              <a:spcBef>
                <a:spcPct val="0"/>
              </a:spcBef>
            </a:pPr>
            <a:endParaRPr lang="en-US" dirty="0" smtClean="0"/>
          </a:p>
          <a:p>
            <a:pPr eaLnBrk="1" hangingPunct="1">
              <a:spcBef>
                <a:spcPct val="0"/>
              </a:spcBef>
            </a:pPr>
            <a:r>
              <a:rPr lang="en-US" dirty="0" smtClean="0"/>
              <a:t>An example of this is sending images taken from unmanned-aerial-vehicle surveillance directly to the wearable devices in special-operations units and reconnaissance forces. This approach would let them see what the UAV sees.</a:t>
            </a:r>
          </a:p>
          <a:p>
            <a:pPr eaLnBrk="1" hangingPunct="1">
              <a:spcBef>
                <a:spcPct val="0"/>
              </a:spcBef>
            </a:pPr>
            <a:endParaRPr lang="en-US" dirty="0" smtClean="0"/>
          </a:p>
          <a:p>
            <a:pPr eaLnBrk="1" hangingPunct="1">
              <a:spcBef>
                <a:spcPct val="0"/>
              </a:spcBef>
            </a:pPr>
            <a:r>
              <a:rPr lang="en-US" dirty="0" smtClean="0"/>
              <a:t>http://www.militaryaerospace.com/articles/print/volume-16/issue-11/features/technology-focus/wearable-computers-and-the-military-the-smaller-the-better.html</a:t>
            </a:r>
          </a:p>
          <a:p>
            <a:pPr eaLnBrk="1" hangingPunct="1">
              <a:spcBef>
                <a:spcPct val="0"/>
              </a:spcBef>
            </a:pPr>
            <a:endParaRPr lang="en-US" dirty="0" smtClean="0"/>
          </a:p>
          <a:p>
            <a:pPr eaLnBrk="1" hangingPunct="1">
              <a:spcBef>
                <a:spcPct val="0"/>
              </a:spcBef>
            </a:pPr>
            <a:r>
              <a:rPr lang="en-US" dirty="0" smtClean="0"/>
              <a:t>Wearable Computer capabilities</a:t>
            </a:r>
          </a:p>
          <a:p>
            <a:pPr eaLnBrk="1" hangingPunct="1">
              <a:spcBef>
                <a:spcPct val="0"/>
              </a:spcBef>
            </a:pPr>
            <a:r>
              <a:rPr lang="en-US" dirty="0" smtClean="0"/>
              <a:t>“Imagine video games that happen in real space.  Or glasses that remind you of your colleague’s name that you really should know. Or paying for a coffee at Starbucks with your watch instead of your phone. </a:t>
            </a:r>
            <a:r>
              <a:rPr lang="en-US" dirty="0" err="1" smtClean="0"/>
              <a:t>Wearables</a:t>
            </a:r>
            <a:r>
              <a:rPr lang="en-US" dirty="0" smtClean="0"/>
              <a:t> will transform our lives in numerous ways, trivial and substantial, that we are just starting to imagine.”</a:t>
            </a:r>
          </a:p>
          <a:p>
            <a:pPr eaLnBrk="1" hangingPunct="1">
              <a:spcBef>
                <a:spcPct val="0"/>
              </a:spcBef>
            </a:pPr>
            <a:endParaRPr lang="en-US" dirty="0" smtClean="0"/>
          </a:p>
          <a:p>
            <a:pPr eaLnBrk="1" hangingPunct="1">
              <a:spcBef>
                <a:spcPct val="0"/>
              </a:spcBef>
            </a:pPr>
            <a:r>
              <a:rPr lang="en-US" dirty="0" smtClean="0"/>
              <a:t>The above is quoted from the NY Times technology blog located at http://bits.blogs.nytimes.com/2012/04/17/wearable-computers-are-the-next-platform-wars-report-says/</a:t>
            </a:r>
          </a:p>
          <a:p>
            <a:pPr eaLnBrk="1" hangingPunct="1">
              <a:spcBef>
                <a:spcPct val="0"/>
              </a:spcBef>
            </a:pPr>
            <a:r>
              <a:rPr lang="en-US" dirty="0" smtClean="0"/>
              <a:t>It is an outstanding article about </a:t>
            </a:r>
            <a:r>
              <a:rPr lang="en-US" dirty="0" err="1" smtClean="0"/>
              <a:t>wearables</a:t>
            </a:r>
            <a:r>
              <a:rPr lang="en-US" dirty="0" smtClean="0"/>
              <a:t> and the future.</a:t>
            </a:r>
          </a:p>
          <a:p>
            <a:pPr eaLnBrk="1" hangingPunct="1">
              <a:spcBef>
                <a:spcPct val="0"/>
              </a:spcBef>
            </a:pPr>
            <a:endParaRPr lang="en-US" dirty="0" smtClean="0"/>
          </a:p>
          <a:p>
            <a:pPr eaLnBrk="1" hangingPunct="1">
              <a:spcBef>
                <a:spcPct val="0"/>
              </a:spcBef>
            </a:pPr>
            <a:r>
              <a:rPr lang="en-US" dirty="0" smtClean="0"/>
              <a:t>Health and Fitness</a:t>
            </a:r>
          </a:p>
          <a:p>
            <a:pPr eaLnBrk="1" hangingPunct="1">
              <a:spcBef>
                <a:spcPct val="0"/>
              </a:spcBef>
            </a:pPr>
            <a:r>
              <a:rPr lang="en-US" dirty="0" smtClean="0"/>
              <a:t>Link to a super article about the Nike </a:t>
            </a:r>
            <a:r>
              <a:rPr lang="en-US" dirty="0" err="1" smtClean="0"/>
              <a:t>FuelBand</a:t>
            </a:r>
            <a:r>
              <a:rPr lang="en-US" dirty="0" smtClean="0"/>
              <a:t>, a wearable fitness computer</a:t>
            </a:r>
          </a:p>
          <a:p>
            <a:pPr eaLnBrk="1" hangingPunct="1">
              <a:spcBef>
                <a:spcPct val="0"/>
              </a:spcBef>
            </a:pPr>
            <a:r>
              <a:rPr lang="en-US" dirty="0" smtClean="0"/>
              <a:t>http://www.zdnet.com/blog/apple/nike-fuelband-the-wearable-fitness-computer/12813</a:t>
            </a:r>
          </a:p>
          <a:p>
            <a:pPr eaLnBrk="1" hangingPunct="1">
              <a:spcBef>
                <a:spcPct val="0"/>
              </a:spcBef>
            </a:pPr>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cs typeface="Arial" charset="0"/>
              </a:defRPr>
            </a:lvl1pPr>
            <a:lvl2pPr marL="742950" indent="-285750" eaLnBrk="0" hangingPunct="0">
              <a:defRPr>
                <a:solidFill>
                  <a:schemeClr val="tx1"/>
                </a:solidFill>
                <a:latin typeface="Century Gothic" pitchFamily="34" charset="0"/>
                <a:cs typeface="Arial" charset="0"/>
              </a:defRPr>
            </a:lvl2pPr>
            <a:lvl3pPr marL="1143000" indent="-228600" eaLnBrk="0" hangingPunct="0">
              <a:defRPr>
                <a:solidFill>
                  <a:schemeClr val="tx1"/>
                </a:solidFill>
                <a:latin typeface="Century Gothic" pitchFamily="34" charset="0"/>
                <a:cs typeface="Arial" charset="0"/>
              </a:defRPr>
            </a:lvl3pPr>
            <a:lvl4pPr marL="1600200" indent="-228600" eaLnBrk="0" hangingPunct="0">
              <a:defRPr>
                <a:solidFill>
                  <a:schemeClr val="tx1"/>
                </a:solidFill>
                <a:latin typeface="Century Gothic" pitchFamily="34" charset="0"/>
                <a:cs typeface="Arial" charset="0"/>
              </a:defRPr>
            </a:lvl4pPr>
            <a:lvl5pPr marL="2057400" indent="-228600" eaLnBrk="0" hangingPunct="0">
              <a:defRPr>
                <a:solidFill>
                  <a:schemeClr val="tx1"/>
                </a:solidFill>
                <a:latin typeface="Century Gothic" pitchFamily="34" charset="0"/>
                <a:cs typeface="Arial" charset="0"/>
              </a:defRPr>
            </a:lvl5pPr>
            <a:lvl6pPr marL="2514600" indent="-228600" eaLnBrk="0" fontAlgn="base" hangingPunct="0">
              <a:spcBef>
                <a:spcPct val="0"/>
              </a:spcBef>
              <a:spcAft>
                <a:spcPct val="0"/>
              </a:spcAft>
              <a:defRPr>
                <a:solidFill>
                  <a:schemeClr val="tx1"/>
                </a:solidFill>
                <a:latin typeface="Century Gothic" pitchFamily="34" charset="0"/>
                <a:cs typeface="Arial" charset="0"/>
              </a:defRPr>
            </a:lvl6pPr>
            <a:lvl7pPr marL="2971800" indent="-228600" eaLnBrk="0" fontAlgn="base" hangingPunct="0">
              <a:spcBef>
                <a:spcPct val="0"/>
              </a:spcBef>
              <a:spcAft>
                <a:spcPct val="0"/>
              </a:spcAft>
              <a:defRPr>
                <a:solidFill>
                  <a:schemeClr val="tx1"/>
                </a:solidFill>
                <a:latin typeface="Century Gothic" pitchFamily="34" charset="0"/>
                <a:cs typeface="Arial" charset="0"/>
              </a:defRPr>
            </a:lvl7pPr>
            <a:lvl8pPr marL="3429000" indent="-228600" eaLnBrk="0" fontAlgn="base" hangingPunct="0">
              <a:spcBef>
                <a:spcPct val="0"/>
              </a:spcBef>
              <a:spcAft>
                <a:spcPct val="0"/>
              </a:spcAft>
              <a:defRPr>
                <a:solidFill>
                  <a:schemeClr val="tx1"/>
                </a:solidFill>
                <a:latin typeface="Century Gothic" pitchFamily="34" charset="0"/>
                <a:cs typeface="Arial" charset="0"/>
              </a:defRPr>
            </a:lvl8pPr>
            <a:lvl9pPr marL="3886200" indent="-228600" eaLnBrk="0" fontAlgn="base" hangingPunct="0">
              <a:spcBef>
                <a:spcPct val="0"/>
              </a:spcBef>
              <a:spcAft>
                <a:spcPct val="0"/>
              </a:spcAft>
              <a:defRPr>
                <a:solidFill>
                  <a:schemeClr val="tx1"/>
                </a:solidFill>
                <a:latin typeface="Century Gothic" pitchFamily="34" charset="0"/>
                <a:cs typeface="Arial" charset="0"/>
              </a:defRPr>
            </a:lvl9pPr>
          </a:lstStyle>
          <a:p>
            <a:pPr eaLnBrk="1" hangingPunct="1"/>
            <a:fld id="{4B849A53-C52D-429F-94C7-D0E801994FC4}" type="slidenum">
              <a:rPr lang="en-US" smtClean="0"/>
              <a:pPr eaLnBrk="1" hangingPunct="1"/>
              <a:t>4</a:t>
            </a:fld>
            <a:endParaRPr lang="en-US" smtClean="0"/>
          </a:p>
        </p:txBody>
      </p:sp>
    </p:spTree>
    <p:extLst>
      <p:ext uri="{BB962C8B-B14F-4D97-AF65-F5344CB8AC3E}">
        <p14:creationId xmlns:p14="http://schemas.microsoft.com/office/powerpoint/2010/main" val="3244461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234E210-5250-4D06-AD8B-FC3BF8B19B7F}" type="slidenum">
              <a:rPr lang="en-US" smtClean="0"/>
              <a:pPr>
                <a:defRPr/>
              </a:pPr>
              <a:t>5</a:t>
            </a:fld>
            <a:endParaRPr lang="en-US"/>
          </a:p>
        </p:txBody>
      </p:sp>
    </p:spTree>
    <p:extLst>
      <p:ext uri="{BB962C8B-B14F-4D97-AF65-F5344CB8AC3E}">
        <p14:creationId xmlns:p14="http://schemas.microsoft.com/office/powerpoint/2010/main" val="2383536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cs typeface="Arial" charset="0"/>
              </a:defRPr>
            </a:lvl1pPr>
            <a:lvl2pPr marL="742950" indent="-285750" eaLnBrk="0" hangingPunct="0">
              <a:defRPr>
                <a:solidFill>
                  <a:schemeClr val="tx1"/>
                </a:solidFill>
                <a:latin typeface="Century Gothic" pitchFamily="34" charset="0"/>
                <a:cs typeface="Arial" charset="0"/>
              </a:defRPr>
            </a:lvl2pPr>
            <a:lvl3pPr marL="1143000" indent="-228600" eaLnBrk="0" hangingPunct="0">
              <a:defRPr>
                <a:solidFill>
                  <a:schemeClr val="tx1"/>
                </a:solidFill>
                <a:latin typeface="Century Gothic" pitchFamily="34" charset="0"/>
                <a:cs typeface="Arial" charset="0"/>
              </a:defRPr>
            </a:lvl3pPr>
            <a:lvl4pPr marL="1600200" indent="-228600" eaLnBrk="0" hangingPunct="0">
              <a:defRPr>
                <a:solidFill>
                  <a:schemeClr val="tx1"/>
                </a:solidFill>
                <a:latin typeface="Century Gothic" pitchFamily="34" charset="0"/>
                <a:cs typeface="Arial" charset="0"/>
              </a:defRPr>
            </a:lvl4pPr>
            <a:lvl5pPr marL="2057400" indent="-228600" eaLnBrk="0" hangingPunct="0">
              <a:defRPr>
                <a:solidFill>
                  <a:schemeClr val="tx1"/>
                </a:solidFill>
                <a:latin typeface="Century Gothic" pitchFamily="34" charset="0"/>
                <a:cs typeface="Arial" charset="0"/>
              </a:defRPr>
            </a:lvl5pPr>
            <a:lvl6pPr marL="2514600" indent="-228600" eaLnBrk="0" fontAlgn="base" hangingPunct="0">
              <a:spcBef>
                <a:spcPct val="0"/>
              </a:spcBef>
              <a:spcAft>
                <a:spcPct val="0"/>
              </a:spcAft>
              <a:defRPr>
                <a:solidFill>
                  <a:schemeClr val="tx1"/>
                </a:solidFill>
                <a:latin typeface="Century Gothic" pitchFamily="34" charset="0"/>
                <a:cs typeface="Arial" charset="0"/>
              </a:defRPr>
            </a:lvl6pPr>
            <a:lvl7pPr marL="2971800" indent="-228600" eaLnBrk="0" fontAlgn="base" hangingPunct="0">
              <a:spcBef>
                <a:spcPct val="0"/>
              </a:spcBef>
              <a:spcAft>
                <a:spcPct val="0"/>
              </a:spcAft>
              <a:defRPr>
                <a:solidFill>
                  <a:schemeClr val="tx1"/>
                </a:solidFill>
                <a:latin typeface="Century Gothic" pitchFamily="34" charset="0"/>
                <a:cs typeface="Arial" charset="0"/>
              </a:defRPr>
            </a:lvl7pPr>
            <a:lvl8pPr marL="3429000" indent="-228600" eaLnBrk="0" fontAlgn="base" hangingPunct="0">
              <a:spcBef>
                <a:spcPct val="0"/>
              </a:spcBef>
              <a:spcAft>
                <a:spcPct val="0"/>
              </a:spcAft>
              <a:defRPr>
                <a:solidFill>
                  <a:schemeClr val="tx1"/>
                </a:solidFill>
                <a:latin typeface="Century Gothic" pitchFamily="34" charset="0"/>
                <a:cs typeface="Arial" charset="0"/>
              </a:defRPr>
            </a:lvl8pPr>
            <a:lvl9pPr marL="3886200" indent="-228600" eaLnBrk="0" fontAlgn="base" hangingPunct="0">
              <a:spcBef>
                <a:spcPct val="0"/>
              </a:spcBef>
              <a:spcAft>
                <a:spcPct val="0"/>
              </a:spcAft>
              <a:defRPr>
                <a:solidFill>
                  <a:schemeClr val="tx1"/>
                </a:solidFill>
                <a:latin typeface="Century Gothic" pitchFamily="34" charset="0"/>
                <a:cs typeface="Arial" charset="0"/>
              </a:defRPr>
            </a:lvl9pPr>
          </a:lstStyle>
          <a:p>
            <a:pPr eaLnBrk="1" hangingPunct="1"/>
            <a:fld id="{4B17675F-D2DE-406C-9DE0-22D8B3D7902B}" type="slidenum">
              <a:rPr lang="en-US" smtClean="0"/>
              <a:pPr eaLnBrk="1" hangingPunct="1"/>
              <a:t>6</a:t>
            </a:fld>
            <a:endParaRPr lang="en-US" smtClean="0"/>
          </a:p>
        </p:txBody>
      </p:sp>
    </p:spTree>
    <p:extLst>
      <p:ext uri="{BB962C8B-B14F-4D97-AF65-F5344CB8AC3E}">
        <p14:creationId xmlns:p14="http://schemas.microsoft.com/office/powerpoint/2010/main" val="509302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34E210-5250-4D06-AD8B-FC3BF8B19B7F}" type="slidenum">
              <a:rPr lang="en-US" smtClean="0"/>
              <a:pPr>
                <a:defRPr/>
              </a:pPr>
              <a:t>7</a:t>
            </a:fld>
            <a:endParaRPr lang="en-US"/>
          </a:p>
        </p:txBody>
      </p:sp>
    </p:spTree>
    <p:extLst>
      <p:ext uri="{BB962C8B-B14F-4D97-AF65-F5344CB8AC3E}">
        <p14:creationId xmlns:p14="http://schemas.microsoft.com/office/powerpoint/2010/main" val="239110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0"/>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39"/>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9" name="Group 5"/>
              <p:cNvGrpSpPr>
                <a:grpSpLocks/>
              </p:cNvGrpSpPr>
              <p:nvPr/>
            </p:nvGrpSpPr>
            <p:grpSpPr bwMode="auto">
              <a:xfrm>
                <a:off x="422910" y="0"/>
                <a:ext cx="2514600" cy="6858000"/>
                <a:chOff x="0" y="0"/>
                <a:chExt cx="2514600" cy="6858000"/>
              </a:xfrm>
            </p:grpSpPr>
            <p:sp>
              <p:nvSpPr>
                <p:cNvPr id="37" name="Rectangle 36"/>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33"/>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1" name="Rectangle 3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6" name="Freeform 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 name="Freeform 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Freeform 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Freeform 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Hexagon 1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Hexagon 1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Hexagon 1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Hexagon 1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Hexagon 1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Freeform 1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Hexagon 1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Hexagon 1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Hexagon 1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Hexagon 1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Hexagon 2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Hexagon 2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Hexagon 2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Hexagon 2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Hexagon 2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Freeform 2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2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3" name="Rectangle 42"/>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43"/>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a:defRPr sz="2400"/>
            </a:lvl1pPr>
          </a:lstStyle>
          <a:p>
            <a:pPr>
              <a:defRPr/>
            </a:pPr>
            <a:fld id="{06F6B2C9-CFDF-4B21-80AF-6F528506D305}" type="datetimeFigureOut">
              <a:rPr lang="en-US"/>
              <a:pPr>
                <a:defRPr/>
              </a:pPr>
              <a:t>9/14/2018</a:t>
            </a:fld>
            <a:endParaRPr lang="en-US"/>
          </a:p>
        </p:txBody>
      </p:sp>
      <p:sp>
        <p:nvSpPr>
          <p:cNvPr id="48" name="Footer Placeholder 4"/>
          <p:cNvSpPr>
            <a:spLocks noGrp="1"/>
          </p:cNvSpPr>
          <p:nvPr>
            <p:ph type="ftr" sz="quarter" idx="11"/>
          </p:nvPr>
        </p:nvSpPr>
        <p:spPr>
          <a:xfrm>
            <a:off x="5303838" y="5719763"/>
            <a:ext cx="2830512" cy="365125"/>
          </a:xfrm>
        </p:spPr>
        <p:txBody>
          <a:bodyPr>
            <a:normAutofit/>
          </a:bodyPr>
          <a:lstStyle>
            <a:lvl1pPr>
              <a:defRPr>
                <a:solidFill>
                  <a:schemeClr val="accent1"/>
                </a:solidFill>
              </a:defRPr>
            </a:lvl1pPr>
          </a:lstStyle>
          <a:p>
            <a:pPr>
              <a:defRPr/>
            </a:pPr>
            <a:endParaRPr lang="en-US"/>
          </a:p>
        </p:txBody>
      </p:sp>
      <p:sp>
        <p:nvSpPr>
          <p:cNvPr id="49" name="Slide Number Placeholder 5"/>
          <p:cNvSpPr>
            <a:spLocks noGrp="1"/>
          </p:cNvSpPr>
          <p:nvPr>
            <p:ph type="sldNum" sz="quarter" idx="12"/>
          </p:nvPr>
        </p:nvSpPr>
        <p:spPr>
          <a:xfrm>
            <a:off x="4649788" y="5719763"/>
            <a:ext cx="642937" cy="365125"/>
          </a:xfrm>
        </p:spPr>
        <p:txBody>
          <a:bodyPr/>
          <a:lstStyle>
            <a:lvl1pPr>
              <a:defRPr>
                <a:solidFill>
                  <a:schemeClr val="accent1"/>
                </a:solidFill>
              </a:defRPr>
            </a:lvl1pPr>
          </a:lstStyle>
          <a:p>
            <a:pPr>
              <a:defRPr/>
            </a:pPr>
            <a:fld id="{E55028D8-5583-42EA-B6D9-F3903C609152}" type="slidenum">
              <a:rPr lang="en-US"/>
              <a:pPr>
                <a:defRPr/>
              </a:pPr>
              <a:t>‹#›</a:t>
            </a:fld>
            <a:endParaRPr lang="en-US"/>
          </a:p>
        </p:txBody>
      </p:sp>
    </p:spTree>
    <p:extLst>
      <p:ext uri="{BB962C8B-B14F-4D97-AF65-F5344CB8AC3E}">
        <p14:creationId xmlns:p14="http://schemas.microsoft.com/office/powerpoint/2010/main" val="2095862419"/>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53E2FB-3368-4F61-B829-FE6B27AAB616}" type="datetimeFigureOut">
              <a:rPr lang="en-US"/>
              <a:pPr>
                <a:defRPr/>
              </a:pPr>
              <a:t>9/14/2018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152677-10E9-48BA-BA11-CBB9ED307546}" type="slidenum">
              <a:rPr lang="en-US"/>
              <a:pPr>
                <a:defRPr/>
              </a:pPr>
              <a:t>‹#›</a:t>
            </a:fld>
            <a:endParaRPr lang="en-US"/>
          </a:p>
        </p:txBody>
      </p:sp>
    </p:spTree>
    <p:extLst>
      <p:ext uri="{BB962C8B-B14F-4D97-AF65-F5344CB8AC3E}">
        <p14:creationId xmlns:p14="http://schemas.microsoft.com/office/powerpoint/2010/main" val="428697556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ADA73E-64D7-4CA1-B6B3-16CC4A4ADBD1}" type="datetimeFigureOut">
              <a:rPr lang="en-US"/>
              <a:pPr>
                <a:defRPr/>
              </a:pPr>
              <a:t>9/14/2018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A0D513-4087-4EEE-9056-65B8DC602D7D}" type="slidenum">
              <a:rPr lang="en-US"/>
              <a:pPr>
                <a:defRPr/>
              </a:pPr>
              <a:t>‹#›</a:t>
            </a:fld>
            <a:endParaRPr lang="en-US"/>
          </a:p>
        </p:txBody>
      </p:sp>
    </p:spTree>
    <p:extLst>
      <p:ext uri="{BB962C8B-B14F-4D97-AF65-F5344CB8AC3E}">
        <p14:creationId xmlns:p14="http://schemas.microsoft.com/office/powerpoint/2010/main" val="48788797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F50435B-FB84-46B6-84B5-C957F4A4BE3B}" type="datetimeFigureOut">
              <a:rPr lang="en-US"/>
              <a:pPr>
                <a:defRPr/>
              </a:pPr>
              <a:t>9/14/2018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412528-1B14-4C8C-8912-D6472EA289B9}" type="slidenum">
              <a:rPr lang="en-US"/>
              <a:pPr>
                <a:defRPr/>
              </a:pPr>
              <a:t>‹#›</a:t>
            </a:fld>
            <a:endParaRPr lang="en-US"/>
          </a:p>
        </p:txBody>
      </p:sp>
    </p:spTree>
    <p:extLst>
      <p:ext uri="{BB962C8B-B14F-4D97-AF65-F5344CB8AC3E}">
        <p14:creationId xmlns:p14="http://schemas.microsoft.com/office/powerpoint/2010/main" val="126448223"/>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DC7A3E5-3B01-4255-B243-8F26EA9F3598}" type="datetimeFigureOut">
              <a:rPr lang="en-US"/>
              <a:pPr>
                <a:defRPr/>
              </a:pPr>
              <a:t>9/14/2018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A673C6-0EE1-4911-A1DA-9C173BB8EBDE}" type="slidenum">
              <a:rPr lang="en-US"/>
              <a:pPr>
                <a:defRPr/>
              </a:pPr>
              <a:t>‹#›</a:t>
            </a:fld>
            <a:endParaRPr lang="en-US"/>
          </a:p>
        </p:txBody>
      </p:sp>
    </p:spTree>
    <p:extLst>
      <p:ext uri="{BB962C8B-B14F-4D97-AF65-F5344CB8AC3E}">
        <p14:creationId xmlns:p14="http://schemas.microsoft.com/office/powerpoint/2010/main" val="109192777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BF5A1ADA-AC54-4C02-9426-7F4D6E8770C6}" type="datetimeFigureOut">
              <a:rPr lang="en-US"/>
              <a:pPr>
                <a:defRPr/>
              </a:pPr>
              <a:t>9/14/2018</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45030681-EB55-4E8A-AEC0-5A173085457E}" type="slidenum">
              <a:rPr lang="en-US"/>
              <a:pPr>
                <a:defRPr/>
              </a:pPr>
              <a:t>‹#›</a:t>
            </a:fld>
            <a:endParaRPr lang="en-US"/>
          </a:p>
        </p:txBody>
      </p:sp>
    </p:spTree>
    <p:extLst>
      <p:ext uri="{BB962C8B-B14F-4D97-AF65-F5344CB8AC3E}">
        <p14:creationId xmlns:p14="http://schemas.microsoft.com/office/powerpoint/2010/main" val="2124015789"/>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D80F656E-CDE1-430C-9DB1-12583A46B9D6}" type="datetimeFigureOut">
              <a:rPr lang="en-US"/>
              <a:pPr>
                <a:defRPr/>
              </a:pPr>
              <a:t>9/14/2018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30F3D45-289C-46AF-B40C-615E7686CA33}" type="slidenum">
              <a:rPr lang="en-US"/>
              <a:pPr>
                <a:defRPr/>
              </a:pPr>
              <a:t>‹#›</a:t>
            </a:fld>
            <a:endParaRPr lang="en-US"/>
          </a:p>
        </p:txBody>
      </p:sp>
    </p:spTree>
    <p:extLst>
      <p:ext uri="{BB962C8B-B14F-4D97-AF65-F5344CB8AC3E}">
        <p14:creationId xmlns:p14="http://schemas.microsoft.com/office/powerpoint/2010/main" val="98407614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CD4B16D-27BC-4F5C-96E9-E6D3D65A4E39}" type="datetimeFigureOut">
              <a:rPr lang="en-US"/>
              <a:pPr>
                <a:defRPr/>
              </a:pPr>
              <a:t>9/14/2018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BD3EDE1-1A21-4033-9290-56B308E91D8C}" type="slidenum">
              <a:rPr lang="en-US"/>
              <a:pPr>
                <a:defRPr/>
              </a:pPr>
              <a:t>‹#›</a:t>
            </a:fld>
            <a:endParaRPr lang="en-US"/>
          </a:p>
        </p:txBody>
      </p:sp>
    </p:spTree>
    <p:extLst>
      <p:ext uri="{BB962C8B-B14F-4D97-AF65-F5344CB8AC3E}">
        <p14:creationId xmlns:p14="http://schemas.microsoft.com/office/powerpoint/2010/main" val="245137554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9C5779-AAFD-4DC4-A9B0-1EDBBE8DA807}" type="datetimeFigureOut">
              <a:rPr lang="en-US"/>
              <a:pPr>
                <a:defRPr/>
              </a:pPr>
              <a:t>9/14/2018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A1F6A91-12BB-44AB-8C64-F4562C10FCFF}" type="slidenum">
              <a:rPr lang="en-US"/>
              <a:pPr>
                <a:defRPr/>
              </a:pPr>
              <a:t>‹#›</a:t>
            </a:fld>
            <a:endParaRPr lang="en-US"/>
          </a:p>
        </p:txBody>
      </p:sp>
    </p:spTree>
    <p:extLst>
      <p:ext uri="{BB962C8B-B14F-4D97-AF65-F5344CB8AC3E}">
        <p14:creationId xmlns:p14="http://schemas.microsoft.com/office/powerpoint/2010/main" val="3093788055"/>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vl1pPr>
          </a:lstStyle>
          <a:p>
            <a:pPr>
              <a:defRPr/>
            </a:pPr>
            <a:fld id="{D8AC9420-69D3-4F49-A248-869A8E1D9B4C}" type="datetimeFigureOut">
              <a:rPr lang="en-US"/>
              <a:pPr>
                <a:defRPr/>
              </a:pPr>
              <a:t>9/14/2018</a:t>
            </a:fld>
            <a:endParaRPr lang="en-US"/>
          </a:p>
        </p:txBody>
      </p:sp>
      <p:sp>
        <p:nvSpPr>
          <p:cNvPr id="49" name="Slide Number Placeholder 6"/>
          <p:cNvSpPr>
            <a:spLocks noGrp="1"/>
          </p:cNvSpPr>
          <p:nvPr>
            <p:ph type="sldNum" sz="quarter" idx="11"/>
          </p:nvPr>
        </p:nvSpPr>
        <p:spPr/>
        <p:txBody>
          <a:bodyPr/>
          <a:lstStyle>
            <a:lvl1pPr>
              <a:defRPr/>
            </a:lvl1pPr>
          </a:lstStyle>
          <a:p>
            <a:pPr>
              <a:defRPr/>
            </a:pPr>
            <a:fld id="{5A9C7877-E426-403F-98F7-B992B0C1586A}" type="slidenum">
              <a:rPr lang="en-US"/>
              <a:pPr>
                <a:defRPr/>
              </a:pPr>
              <a:t>‹#›</a:t>
            </a:fld>
            <a:endParaRPr lang="en-US"/>
          </a:p>
        </p:txBody>
      </p:sp>
      <p:sp>
        <p:nvSpPr>
          <p:cNvPr id="50" name="Footer Placeholder 5"/>
          <p:cNvSpPr>
            <a:spLocks noGrp="1"/>
          </p:cNvSpPr>
          <p:nvPr>
            <p:ph type="ftr" sz="quarter" idx="12"/>
          </p:nvPr>
        </p:nvSpPr>
        <p:spPr>
          <a:xfrm>
            <a:off x="4641850" y="5724525"/>
            <a:ext cx="3492500" cy="365125"/>
          </a:xfrm>
        </p:spPr>
        <p:txBody>
          <a:bodyPr>
            <a:normAutofit/>
          </a:bodyPr>
          <a:lstStyle>
            <a:lvl1pPr>
              <a:defRPr/>
            </a:lvl1pPr>
          </a:lstStyle>
          <a:p>
            <a:pPr>
              <a:defRPr/>
            </a:pPr>
            <a:endParaRPr lang="en-US"/>
          </a:p>
        </p:txBody>
      </p:sp>
    </p:spTree>
    <p:extLst>
      <p:ext uri="{BB962C8B-B14F-4D97-AF65-F5344CB8AC3E}">
        <p14:creationId xmlns:p14="http://schemas.microsoft.com/office/powerpoint/2010/main" val="166813117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vl1pPr>
          </a:lstStyle>
          <a:p>
            <a:pPr>
              <a:defRPr/>
            </a:pPr>
            <a:fld id="{ECDEA761-F82F-47D8-A32A-A6FA931DDC52}" type="datetimeFigureOut">
              <a:rPr lang="en-US"/>
              <a:pPr>
                <a:defRPr/>
              </a:pPr>
              <a:t>9/14/2018</a:t>
            </a:fld>
            <a:endParaRPr lang="en-US"/>
          </a:p>
        </p:txBody>
      </p:sp>
      <p:sp>
        <p:nvSpPr>
          <p:cNvPr id="49" name="Footer Placeholder 5"/>
          <p:cNvSpPr>
            <a:spLocks noGrp="1"/>
          </p:cNvSpPr>
          <p:nvPr>
            <p:ph type="ftr" sz="quarter" idx="11"/>
          </p:nvPr>
        </p:nvSpPr>
        <p:spPr>
          <a:xfrm>
            <a:off x="4641850" y="5724525"/>
            <a:ext cx="3492500" cy="365125"/>
          </a:xfrm>
        </p:spPr>
        <p:txBody>
          <a:bodyPr>
            <a:normAutofit/>
          </a:bodyPr>
          <a:lstStyle>
            <a:lvl1pPr>
              <a:defRPr/>
            </a:lvl1pPr>
          </a:lstStyle>
          <a:p>
            <a:pPr>
              <a:defRPr/>
            </a:pPr>
            <a:endParaRPr lang="en-US"/>
          </a:p>
        </p:txBody>
      </p:sp>
      <p:sp>
        <p:nvSpPr>
          <p:cNvPr id="50" name="Slide Number Placeholder 6"/>
          <p:cNvSpPr>
            <a:spLocks noGrp="1"/>
          </p:cNvSpPr>
          <p:nvPr>
            <p:ph type="sldNum" sz="quarter" idx="12"/>
          </p:nvPr>
        </p:nvSpPr>
        <p:spPr/>
        <p:txBody>
          <a:bodyPr/>
          <a:lstStyle>
            <a:lvl1pPr>
              <a:defRPr/>
            </a:lvl1pPr>
          </a:lstStyle>
          <a:p>
            <a:pPr>
              <a:defRPr/>
            </a:pPr>
            <a:fld id="{43C91F06-FB35-4C6A-BBF1-1F2F6C65113C}" type="slidenum">
              <a:rPr lang="en-US"/>
              <a:pPr>
                <a:defRPr/>
              </a:pPr>
              <a:t>‹#›</a:t>
            </a:fld>
            <a:endParaRPr lang="en-US"/>
          </a:p>
        </p:txBody>
      </p:sp>
    </p:spTree>
    <p:extLst>
      <p:ext uri="{BB962C8B-B14F-4D97-AF65-F5344CB8AC3E}">
        <p14:creationId xmlns:p14="http://schemas.microsoft.com/office/powerpoint/2010/main" val="209644620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41"/>
          <p:cNvGrpSpPr>
            <a:grpSpLocks/>
          </p:cNvGrpSpPr>
          <p:nvPr/>
        </p:nvGrpSpPr>
        <p:grpSpPr bwMode="auto">
          <a:xfrm>
            <a:off x="-304800" y="0"/>
            <a:ext cx="9932988" cy="6858000"/>
            <a:chOff x="-382404" y="0"/>
            <a:chExt cx="9932332" cy="6858000"/>
          </a:xfrm>
        </p:grpSpPr>
        <p:grpSp>
          <p:nvGrpSpPr>
            <p:cNvPr id="1035" name="Group 44"/>
            <p:cNvGrpSpPr>
              <a:grpSpLocks/>
            </p:cNvGrpSpPr>
            <p:nvPr/>
          </p:nvGrpSpPr>
          <p:grpSpPr bwMode="auto">
            <a:xfrm>
              <a:off x="0" y="0"/>
              <a:ext cx="9144000" cy="6858000"/>
              <a:chOff x="0" y="0"/>
              <a:chExt cx="9144000" cy="6858000"/>
            </a:xfrm>
          </p:grpSpPr>
          <p:grpSp>
            <p:nvGrpSpPr>
              <p:cNvPr id="1058"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059"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060"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0" name="Title Placeholder 1"/>
          <p:cNvSpPr>
            <a:spLocks noGrp="1"/>
          </p:cNvSpPr>
          <p:nvPr>
            <p:ph type="title"/>
          </p:nvPr>
        </p:nvSpPr>
        <p:spPr bwMode="auto">
          <a:xfrm>
            <a:off x="1042988" y="1027113"/>
            <a:ext cx="7024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1042988" y="2324100"/>
            <a:ext cx="677703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FEFEFE"/>
                </a:solidFill>
                <a:latin typeface="+mn-lt"/>
                <a:cs typeface="+mn-cs"/>
              </a:defRPr>
            </a:lvl1pPr>
          </a:lstStyle>
          <a:p>
            <a:pPr>
              <a:defRPr/>
            </a:pPr>
            <a:fld id="{661523F2-9031-412D-8740-38D5509AA6CC}" type="datetimeFigureOut">
              <a:rPr lang="en-US"/>
              <a:pPr>
                <a:defRPr/>
              </a:pPr>
              <a:t>9/14/2018</a:t>
            </a:fld>
            <a:endParaRPr lang="en-US"/>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fontAlgn="auto">
              <a:spcBef>
                <a:spcPts val="0"/>
              </a:spcBef>
              <a:spcAft>
                <a:spcPts val="0"/>
              </a:spcAft>
              <a:defRPr sz="1200">
                <a:solidFill>
                  <a:schemeClr val="accent1"/>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lIns="91440" tIns="45720" rIns="91440" bIns="45720" rtlCol="0" anchor="ctr"/>
          <a:lstStyle>
            <a:lvl1pPr algn="l" fontAlgn="auto">
              <a:spcBef>
                <a:spcPts val="0"/>
              </a:spcBef>
              <a:spcAft>
                <a:spcPts val="0"/>
              </a:spcAft>
              <a:defRPr sz="1200">
                <a:solidFill>
                  <a:srgbClr val="FEFEFE"/>
                </a:solidFill>
                <a:latin typeface="+mn-lt"/>
                <a:cs typeface="+mn-cs"/>
              </a:defRPr>
            </a:lvl1pPr>
          </a:lstStyle>
          <a:p>
            <a:pPr>
              <a:defRPr/>
            </a:pPr>
            <a:fld id="{15DB2C7B-410C-4C00-B196-22FBF2365B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ransition spd="slow"/>
  <p:timing>
    <p:tnLst>
      <p:par>
        <p:cTn id="1" dur="indefinite" restart="never" nodeType="tmRoot"/>
      </p:par>
    </p:tnLst>
  </p:timing>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4733925" y="2708275"/>
            <a:ext cx="3313113" cy="1701800"/>
          </a:xfrm>
        </p:spPr>
        <p:txBody>
          <a:bodyPr/>
          <a:lstStyle/>
          <a:p>
            <a:pPr algn="ctr" eaLnBrk="1" hangingPunct="1"/>
            <a:r>
              <a:rPr lang="en-US" sz="4500" smtClean="0"/>
              <a:t>Types of Computers</a:t>
            </a:r>
          </a:p>
        </p:txBody>
      </p:sp>
      <p:sp>
        <p:nvSpPr>
          <p:cNvPr id="3" name="Subtitle 2"/>
          <p:cNvSpPr>
            <a:spLocks noGrp="1"/>
          </p:cNvSpPr>
          <p:nvPr>
            <p:ph type="subTitle" idx="1"/>
          </p:nvPr>
        </p:nvSpPr>
        <p:spPr>
          <a:xfrm>
            <a:off x="4733925" y="4953000"/>
            <a:ext cx="3309938" cy="728663"/>
          </a:xfrm>
        </p:spPr>
        <p:txBody>
          <a:bodyPr rtlCol="0"/>
          <a:lstStyle/>
          <a:p>
            <a:pPr algn="ctr" eaLnBrk="1" fontAlgn="auto" hangingPunct="1">
              <a:spcAft>
                <a:spcPts val="0"/>
              </a:spcAft>
              <a:defRPr/>
            </a:pPr>
            <a:r>
              <a:rPr lang="en-US" dirty="0" smtClean="0">
                <a:solidFill>
                  <a:schemeClr val="bg2">
                    <a:lumMod val="50000"/>
                  </a:schemeClr>
                </a:solidFill>
              </a:rPr>
              <a:t>Computer </a:t>
            </a:r>
            <a:r>
              <a:rPr lang="en-US" dirty="0" smtClean="0">
                <a:solidFill>
                  <a:schemeClr val="bg2">
                    <a:lumMod val="50000"/>
                  </a:schemeClr>
                </a:solidFill>
              </a:rPr>
              <a:t>Applications</a:t>
            </a:r>
          </a:p>
          <a:p>
            <a:pPr algn="ctr" eaLnBrk="1" fontAlgn="auto" hangingPunct="1">
              <a:spcAft>
                <a:spcPts val="0"/>
              </a:spcAft>
              <a:defRPr/>
            </a:pPr>
            <a:r>
              <a:rPr lang="en-US" i="1" smtClean="0">
                <a:solidFill>
                  <a:schemeClr val="bg2">
                    <a:lumMod val="50000"/>
                  </a:schemeClr>
                </a:solidFill>
              </a:rPr>
              <a:t>Unit 2 Part 4 </a:t>
            </a:r>
            <a:endParaRPr lang="en-US" i="1" dirty="0" smtClean="0">
              <a:solidFill>
                <a:schemeClr val="bg2">
                  <a:lumMod val="50000"/>
                </a:schemeClr>
              </a:solidFill>
            </a:endParaRPr>
          </a:p>
          <a:p>
            <a:pPr algn="ctr" eaLnBrk="1" fontAlgn="auto" hangingPunct="1">
              <a:spcAft>
                <a:spcPts val="0"/>
              </a:spcAft>
              <a:defRPr/>
            </a:pPr>
            <a:endParaRPr lang="en-US" dirty="0" smtClean="0">
              <a:solidFill>
                <a:schemeClr val="bg2">
                  <a:lumMod val="50000"/>
                </a:schemeClr>
              </a:solidFill>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042722" y="914400"/>
            <a:ext cx="7024687" cy="762000"/>
          </a:xfrm>
        </p:spPr>
        <p:txBody>
          <a:bodyPr/>
          <a:lstStyle/>
          <a:p>
            <a:r>
              <a:rPr lang="en-US" dirty="0" smtClean="0"/>
              <a:t>So how fast is a Petaflop?</a:t>
            </a:r>
          </a:p>
        </p:txBody>
      </p:sp>
      <p:pic>
        <p:nvPicPr>
          <p:cNvPr id="4" name="Petaflop_Video_Clip_converted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2219325"/>
            <a:ext cx="6214533" cy="3495675"/>
          </a:xfrm>
          <a:prstGeom prst="rect">
            <a:avLst/>
          </a:prstGeom>
        </p:spPr>
      </p:pic>
      <p:sp>
        <p:nvSpPr>
          <p:cNvPr id="2" name="TextBox 1"/>
          <p:cNvSpPr txBox="1"/>
          <p:nvPr/>
        </p:nvSpPr>
        <p:spPr>
          <a:xfrm>
            <a:off x="2362200" y="1676400"/>
            <a:ext cx="3886200" cy="369332"/>
          </a:xfrm>
          <a:prstGeom prst="rect">
            <a:avLst/>
          </a:prstGeom>
          <a:noFill/>
        </p:spPr>
        <p:txBody>
          <a:bodyPr wrap="square" rtlCol="0">
            <a:spAutoFit/>
          </a:bodyPr>
          <a:lstStyle/>
          <a:p>
            <a:r>
              <a:rPr lang="en-US" dirty="0" smtClean="0"/>
              <a:t>This short 2 minute video explains!</a:t>
            </a:r>
            <a:endParaRPr lang="en-US" dirty="0"/>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a:xfrm>
            <a:off x="990600" y="228600"/>
            <a:ext cx="7024688" cy="1143000"/>
          </a:xfrm>
        </p:spPr>
        <p:txBody>
          <a:bodyPr/>
          <a:lstStyle/>
          <a:p>
            <a:r>
              <a:rPr lang="en-US" smtClean="0"/>
              <a:t>Wearable Computers</a:t>
            </a:r>
          </a:p>
        </p:txBody>
      </p:sp>
      <p:sp>
        <p:nvSpPr>
          <p:cNvPr id="27651" name="Content Placeholder 3"/>
          <p:cNvSpPr>
            <a:spLocks noGrp="1"/>
          </p:cNvSpPr>
          <p:nvPr>
            <p:ph idx="1"/>
          </p:nvPr>
        </p:nvSpPr>
        <p:spPr>
          <a:xfrm>
            <a:off x="523875" y="1447800"/>
            <a:ext cx="4114800" cy="4343400"/>
          </a:xfrm>
        </p:spPr>
        <p:txBody>
          <a:bodyPr/>
          <a:lstStyle/>
          <a:p>
            <a:r>
              <a:rPr lang="en-US" sz="2500" b="1" dirty="0"/>
              <a:t>E</a:t>
            </a:r>
            <a:r>
              <a:rPr lang="en-US" sz="2500" b="1" dirty="0" smtClean="0"/>
              <a:t>lectronic devices  that are integrated into watches, wristbands, belts, glasses, or even clothing!</a:t>
            </a:r>
          </a:p>
          <a:p>
            <a:r>
              <a:rPr lang="en-US" sz="2500" i="1" u="sng" dirty="0" smtClean="0"/>
              <a:t>Advantages</a:t>
            </a:r>
            <a:r>
              <a:rPr lang="en-US" sz="2500" dirty="0" smtClean="0"/>
              <a:t>:</a:t>
            </a:r>
          </a:p>
          <a:p>
            <a:pPr lvl="1"/>
            <a:r>
              <a:rPr lang="en-US" sz="2300" dirty="0" smtClean="0"/>
              <a:t>Constant interaction between the device and the user</a:t>
            </a:r>
          </a:p>
          <a:p>
            <a:pPr lvl="1"/>
            <a:r>
              <a:rPr lang="en-US" sz="2300" dirty="0" smtClean="0"/>
              <a:t>Hands are free—Not necessary to stop what your are doing to use the device.</a:t>
            </a:r>
          </a:p>
        </p:txBody>
      </p:sp>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r="28035"/>
          <a:stretch>
            <a:fillRect/>
          </a:stretch>
        </p:blipFill>
        <p:spPr bwMode="auto">
          <a:xfrm>
            <a:off x="4648200" y="1579563"/>
            <a:ext cx="3819525" cy="372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500"/>
                                        <p:tgtEl>
                                          <p:spTgt spid="27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500"/>
                                        <p:tgtEl>
                                          <p:spTgt spid="276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500"/>
                                        <p:tgtEl>
                                          <p:spTgt spid="276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73163" y="304800"/>
            <a:ext cx="7024687" cy="1143000"/>
          </a:xfrm>
        </p:spPr>
        <p:txBody>
          <a:bodyPr/>
          <a:lstStyle/>
          <a:p>
            <a:r>
              <a:rPr lang="en-US" smtClean="0"/>
              <a:t>Wearable Computers Uses:</a:t>
            </a:r>
          </a:p>
        </p:txBody>
      </p:sp>
      <p:sp>
        <p:nvSpPr>
          <p:cNvPr id="35843" name="Content Placeholder 2"/>
          <p:cNvSpPr>
            <a:spLocks noGrp="1"/>
          </p:cNvSpPr>
          <p:nvPr>
            <p:ph idx="1"/>
          </p:nvPr>
        </p:nvSpPr>
        <p:spPr>
          <a:xfrm>
            <a:off x="1066800" y="1295400"/>
            <a:ext cx="6777038" cy="3508375"/>
          </a:xfrm>
        </p:spPr>
        <p:txBody>
          <a:bodyPr/>
          <a:lstStyle/>
          <a:p>
            <a:r>
              <a:rPr lang="en-US" dirty="0" smtClean="0"/>
              <a:t>Military</a:t>
            </a:r>
          </a:p>
          <a:p>
            <a:r>
              <a:rPr lang="en-US" dirty="0" smtClean="0"/>
              <a:t>Health and Fitness</a:t>
            </a:r>
          </a:p>
          <a:p>
            <a:r>
              <a:rPr lang="en-US" dirty="0" smtClean="0"/>
              <a:t>Commerce</a:t>
            </a:r>
          </a:p>
          <a:p>
            <a:r>
              <a:rPr lang="en-US" dirty="0" smtClean="0"/>
              <a:t>Navigation</a:t>
            </a:r>
          </a:p>
          <a:p>
            <a:r>
              <a:rPr lang="en-US" dirty="0" smtClean="0"/>
              <a:t>Gaming</a:t>
            </a:r>
          </a:p>
        </p:txBody>
      </p:sp>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825" y="2209800"/>
            <a:ext cx="3148013"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495800"/>
            <a:ext cx="240665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510088"/>
            <a:ext cx="2895600" cy="194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733800"/>
            <a:ext cx="2039938" cy="215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550111" y="1184521"/>
            <a:ext cx="3698289" cy="685800"/>
          </a:xfrm>
        </p:spPr>
        <p:txBody>
          <a:bodyPr/>
          <a:lstStyle/>
          <a:p>
            <a:pPr algn="ctr"/>
            <a:r>
              <a:rPr lang="en-US" sz="3200" dirty="0" smtClean="0">
                <a:solidFill>
                  <a:schemeClr val="tx1"/>
                </a:solidFill>
              </a:rPr>
              <a:t>Nike Fuel Band &amp; Nike Plus Shoes</a:t>
            </a:r>
          </a:p>
        </p:txBody>
      </p:sp>
      <p:pic>
        <p:nvPicPr>
          <p:cNvPr id="2" name="Introducing_Nike_Train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2104699"/>
            <a:ext cx="6858000" cy="3857625"/>
          </a:xfrm>
          <a:prstGeom prst="rect">
            <a:avLst/>
          </a:prstGeom>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146" y="836073"/>
            <a:ext cx="2075595" cy="1039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677131"/>
            <a:ext cx="2381250"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smtClean="0"/>
              <a:t>Embedded Computers</a:t>
            </a:r>
          </a:p>
        </p:txBody>
      </p:sp>
      <p:sp>
        <p:nvSpPr>
          <p:cNvPr id="38915" name="Content Placeholder 2"/>
          <p:cNvSpPr>
            <a:spLocks noGrp="1"/>
          </p:cNvSpPr>
          <p:nvPr>
            <p:ph idx="1"/>
          </p:nvPr>
        </p:nvSpPr>
        <p:spPr>
          <a:xfrm>
            <a:off x="1042988" y="2324100"/>
            <a:ext cx="3986212" cy="3508375"/>
          </a:xfrm>
        </p:spPr>
        <p:txBody>
          <a:bodyPr/>
          <a:lstStyle/>
          <a:p>
            <a:pPr eaLnBrk="1" hangingPunct="1"/>
            <a:r>
              <a:rPr lang="en-US" dirty="0" smtClean="0"/>
              <a:t>A </a:t>
            </a:r>
            <a:r>
              <a:rPr lang="en-US" b="1" dirty="0" smtClean="0"/>
              <a:t>single chip</a:t>
            </a:r>
            <a:r>
              <a:rPr lang="en-US" dirty="0" smtClean="0"/>
              <a:t> that contains </a:t>
            </a:r>
            <a:r>
              <a:rPr lang="en-US" b="1" dirty="0" smtClean="0"/>
              <a:t>all of the elements essential for any computer</a:t>
            </a:r>
          </a:p>
          <a:p>
            <a:pPr lvl="1" eaLnBrk="1" hangingPunct="1"/>
            <a:r>
              <a:rPr lang="en-US" dirty="0" smtClean="0"/>
              <a:t>RAM / ROM</a:t>
            </a:r>
          </a:p>
          <a:p>
            <a:pPr lvl="1" eaLnBrk="1" hangingPunct="1"/>
            <a:r>
              <a:rPr lang="en-US" dirty="0" smtClean="0"/>
              <a:t>CPU</a:t>
            </a:r>
          </a:p>
          <a:p>
            <a:pPr lvl="1" eaLnBrk="1" hangingPunct="1"/>
            <a:r>
              <a:rPr lang="en-US" dirty="0" smtClean="0"/>
              <a:t>Input / Output</a:t>
            </a:r>
          </a:p>
          <a:p>
            <a:pPr lvl="1" eaLnBrk="1" hangingPunct="1"/>
            <a:r>
              <a:rPr lang="en-US" dirty="0" smtClean="0"/>
              <a:t>Clock</a:t>
            </a:r>
          </a:p>
          <a:p>
            <a:endParaRPr lang="en-US" dirty="0" smtClean="0"/>
          </a:p>
          <a:p>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pic>
        <p:nvPicPr>
          <p:cNvPr id="389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667000"/>
            <a:ext cx="35369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fade">
                                      <p:cBhvr>
                                        <p:cTn id="12" dur="500"/>
                                        <p:tgtEl>
                                          <p:spTgt spid="3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fade">
                                      <p:cBhvr>
                                        <p:cTn id="17" dur="500"/>
                                        <p:tgtEl>
                                          <p:spTgt spid="3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915">
                                            <p:txEl>
                                              <p:pRg st="3" end="3"/>
                                            </p:txEl>
                                          </p:spTgt>
                                        </p:tgtEl>
                                        <p:attrNameLst>
                                          <p:attrName>style.visibility</p:attrName>
                                        </p:attrNameLst>
                                      </p:cBhvr>
                                      <p:to>
                                        <p:strVal val="visible"/>
                                      </p:to>
                                    </p:set>
                                    <p:animEffect transition="in" filter="fade">
                                      <p:cBhvr>
                                        <p:cTn id="22" dur="500"/>
                                        <p:tgtEl>
                                          <p:spTgt spid="389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915">
                                            <p:txEl>
                                              <p:pRg st="4" end="4"/>
                                            </p:txEl>
                                          </p:spTgt>
                                        </p:tgtEl>
                                        <p:attrNameLst>
                                          <p:attrName>style.visibility</p:attrName>
                                        </p:attrNameLst>
                                      </p:cBhvr>
                                      <p:to>
                                        <p:strVal val="visible"/>
                                      </p:to>
                                    </p:set>
                                    <p:animEffect transition="in" filter="fade">
                                      <p:cBhvr>
                                        <p:cTn id="27" dur="500"/>
                                        <p:tgtEl>
                                          <p:spTgt spid="389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990600" y="990600"/>
            <a:ext cx="7024688" cy="1066800"/>
          </a:xfrm>
        </p:spPr>
        <p:txBody>
          <a:bodyPr/>
          <a:lstStyle/>
          <a:p>
            <a:r>
              <a:rPr lang="en-US" smtClean="0"/>
              <a:t>Embedded Computers Continued…</a:t>
            </a:r>
          </a:p>
        </p:txBody>
      </p:sp>
      <p:sp>
        <p:nvSpPr>
          <p:cNvPr id="39939" name="Content Placeholder 2"/>
          <p:cNvSpPr>
            <a:spLocks noGrp="1"/>
          </p:cNvSpPr>
          <p:nvPr>
            <p:ph idx="1"/>
          </p:nvPr>
        </p:nvSpPr>
        <p:spPr>
          <a:xfrm>
            <a:off x="838200" y="1981200"/>
            <a:ext cx="6777038" cy="3508375"/>
          </a:xfrm>
        </p:spPr>
        <p:txBody>
          <a:bodyPr/>
          <a:lstStyle/>
          <a:p>
            <a:r>
              <a:rPr lang="en-US" dirty="0" smtClean="0"/>
              <a:t>Computer chips are now cheap enough to install in everyday items. </a:t>
            </a:r>
          </a:p>
          <a:p>
            <a:pPr lvl="1"/>
            <a:r>
              <a:rPr lang="en-US" dirty="0" smtClean="0"/>
              <a:t>Telephones</a:t>
            </a:r>
          </a:p>
          <a:p>
            <a:pPr lvl="1"/>
            <a:r>
              <a:rPr lang="en-US" dirty="0" smtClean="0"/>
              <a:t>Televisions</a:t>
            </a:r>
          </a:p>
          <a:p>
            <a:pPr lvl="1"/>
            <a:r>
              <a:rPr lang="en-US" dirty="0" smtClean="0"/>
              <a:t>Microwaves</a:t>
            </a:r>
          </a:p>
          <a:p>
            <a:pPr lvl="1"/>
            <a:r>
              <a:rPr lang="en-US" dirty="0" smtClean="0"/>
              <a:t>Washing machines</a:t>
            </a:r>
          </a:p>
          <a:p>
            <a:pPr lvl="1"/>
            <a:r>
              <a:rPr lang="en-US" dirty="0" smtClean="0"/>
              <a:t>Cars</a:t>
            </a:r>
          </a:p>
        </p:txBody>
      </p:sp>
      <p:pic>
        <p:nvPicPr>
          <p:cNvPr id="39940" name="Picture 7"/>
          <p:cNvPicPr>
            <a:picLocks noChangeAspect="1" noChangeArrowheads="1"/>
          </p:cNvPicPr>
          <p:nvPr/>
        </p:nvPicPr>
        <p:blipFill>
          <a:blip r:embed="rId3">
            <a:clrChange>
              <a:clrFrom>
                <a:srgbClr val="F2F1ED"/>
              </a:clrFrom>
              <a:clrTo>
                <a:srgbClr val="F2F1ED">
                  <a:alpha val="0"/>
                </a:srgbClr>
              </a:clrTo>
            </a:clrChange>
            <a:extLst>
              <a:ext uri="{28A0092B-C50C-407E-A947-70E740481C1C}">
                <a14:useLocalDpi xmlns:a14="http://schemas.microsoft.com/office/drawing/2010/main" val="0"/>
              </a:ext>
            </a:extLst>
          </a:blip>
          <a:srcRect/>
          <a:stretch>
            <a:fillRect/>
          </a:stretch>
        </p:blipFill>
        <p:spPr bwMode="auto">
          <a:xfrm>
            <a:off x="5281613" y="2603500"/>
            <a:ext cx="3157537"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1413" y="4808538"/>
            <a:ext cx="3049587"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4" descr="http://www.macwallhd.com/wp-content/Wallpapers/20120506/Cool%20Jaguar%20XK%20Car%20Desktop23.jpg"/>
          <p:cNvPicPr>
            <a:picLocks noChangeAspect="1" noChangeArrowheads="1"/>
          </p:cNvPicPr>
          <p:nvPr/>
        </p:nvPicPr>
        <p:blipFill>
          <a:blip r:embed="rId5">
            <a:clrChange>
              <a:clrFrom>
                <a:srgbClr val="F9F9F7"/>
              </a:clrFrom>
              <a:clrTo>
                <a:srgbClr val="F9F9F7">
                  <a:alpha val="0"/>
                </a:srgbClr>
              </a:clrTo>
            </a:clrChange>
            <a:extLst>
              <a:ext uri="{28A0092B-C50C-407E-A947-70E740481C1C}">
                <a14:useLocalDpi xmlns:a14="http://schemas.microsoft.com/office/drawing/2010/main" val="0"/>
              </a:ext>
            </a:extLst>
          </a:blip>
          <a:srcRect/>
          <a:stretch>
            <a:fillRect/>
          </a:stretch>
        </p:blipFill>
        <p:spPr bwMode="auto">
          <a:xfrm>
            <a:off x="4495800" y="4405313"/>
            <a:ext cx="3925888"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fade">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fade">
                                      <p:cBhvr>
                                        <p:cTn id="17" dur="500"/>
                                        <p:tgtEl>
                                          <p:spTgt spid="39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939">
                                            <p:txEl>
                                              <p:pRg st="3" end="3"/>
                                            </p:txEl>
                                          </p:spTgt>
                                        </p:tgtEl>
                                        <p:attrNameLst>
                                          <p:attrName>style.visibility</p:attrName>
                                        </p:attrNameLst>
                                      </p:cBhvr>
                                      <p:to>
                                        <p:strVal val="visible"/>
                                      </p:to>
                                    </p:set>
                                    <p:animEffect transition="in" filter="fade">
                                      <p:cBhvr>
                                        <p:cTn id="22" dur="500"/>
                                        <p:tgtEl>
                                          <p:spTgt spid="399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939">
                                            <p:txEl>
                                              <p:pRg st="4" end="4"/>
                                            </p:txEl>
                                          </p:spTgt>
                                        </p:tgtEl>
                                        <p:attrNameLst>
                                          <p:attrName>style.visibility</p:attrName>
                                        </p:attrNameLst>
                                      </p:cBhvr>
                                      <p:to>
                                        <p:strVal val="visible"/>
                                      </p:to>
                                    </p:set>
                                    <p:animEffect transition="in" filter="fade">
                                      <p:cBhvr>
                                        <p:cTn id="27" dur="500"/>
                                        <p:tgtEl>
                                          <p:spTgt spid="399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939">
                                            <p:txEl>
                                              <p:pRg st="5" end="5"/>
                                            </p:txEl>
                                          </p:spTgt>
                                        </p:tgtEl>
                                        <p:attrNameLst>
                                          <p:attrName>style.visibility</p:attrName>
                                        </p:attrNameLst>
                                      </p:cBhvr>
                                      <p:to>
                                        <p:strVal val="visible"/>
                                      </p:to>
                                    </p:set>
                                    <p:animEffect transition="in" filter="fade">
                                      <p:cBhvr>
                                        <p:cTn id="32" dur="5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e527861d0d08975abe1ea7fece8f49e5b2c8e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4179</TotalTime>
  <Words>372</Words>
  <Application>Microsoft Office PowerPoint</Application>
  <PresentationFormat>On-screen Show (4:3)</PresentationFormat>
  <Paragraphs>59</Paragraphs>
  <Slides>7</Slides>
  <Notes>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Century Gothic</vt:lpstr>
      <vt:lpstr>Wingdings 2</vt:lpstr>
      <vt:lpstr>Austin</vt:lpstr>
      <vt:lpstr>Types of Computers</vt:lpstr>
      <vt:lpstr>So how fast is a Petaflop?</vt:lpstr>
      <vt:lpstr>Wearable Computers</vt:lpstr>
      <vt:lpstr>Wearable Computers Uses:</vt:lpstr>
      <vt:lpstr>Nike Fuel Band &amp; Nike Plus Shoes</vt:lpstr>
      <vt:lpstr>Embedded Computers</vt:lpstr>
      <vt:lpstr>Embedded Computers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Types of Computers</dc:title>
  <dc:creator>Sherry Pate</dc:creator>
  <cp:lastModifiedBy>AMY AXTELL</cp:lastModifiedBy>
  <cp:revision>198</cp:revision>
  <dcterms:created xsi:type="dcterms:W3CDTF">2012-06-04T22:08:43Z</dcterms:created>
  <dcterms:modified xsi:type="dcterms:W3CDTF">2018-09-14T15:37:05Z</dcterms:modified>
</cp:coreProperties>
</file>